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Corbel"/>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iyMKvU02WBs128tQ6Ka2rfdo3l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orbel-bold.fntdata"/><Relationship Id="rId10" Type="http://schemas.openxmlformats.org/officeDocument/2006/relationships/slide" Target="slides/slide6.xml"/><Relationship Id="rId32" Type="http://schemas.openxmlformats.org/officeDocument/2006/relationships/font" Target="fonts/Corbel-regular.fntdata"/><Relationship Id="rId13" Type="http://schemas.openxmlformats.org/officeDocument/2006/relationships/slide" Target="slides/slide9.xml"/><Relationship Id="rId35" Type="http://schemas.openxmlformats.org/officeDocument/2006/relationships/font" Target="fonts/Corbel-boldItalic.fntdata"/><Relationship Id="rId12" Type="http://schemas.openxmlformats.org/officeDocument/2006/relationships/slide" Target="slides/slide8.xml"/><Relationship Id="rId34" Type="http://schemas.openxmlformats.org/officeDocument/2006/relationships/font" Target="fonts/Corbel-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2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8"/>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8"/>
          <p:cNvSpPr txBox="1"/>
          <p:nvPr>
            <p:ph idx="1" type="body"/>
          </p:nvPr>
        </p:nvSpPr>
        <p:spPr>
          <a:xfrm rot="5400000">
            <a:off x="4060136" y="-859736"/>
            <a:ext cx="4038600" cy="9872871"/>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75" name="Google Shape;75;p3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9"/>
          <p:cNvSpPr txBox="1"/>
          <p:nvPr>
            <p:ph type="title"/>
          </p:nvPr>
        </p:nvSpPr>
        <p:spPr>
          <a:xfrm rot="5400000">
            <a:off x="7181850" y="2305050"/>
            <a:ext cx="5410200" cy="2324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9"/>
          <p:cNvSpPr txBox="1"/>
          <p:nvPr>
            <p:ph idx="1" type="body"/>
          </p:nvPr>
        </p:nvSpPr>
        <p:spPr>
          <a:xfrm rot="5400000">
            <a:off x="2152650" y="-247650"/>
            <a:ext cx="5410200" cy="74295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81" name="Google Shape;81;p3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0"/>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0"/>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20" name="Google Shape;20;p3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1"/>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dk1"/>
              </a:buClr>
              <a:buSzPts val="7200"/>
              <a:buFont typeface="Corbel"/>
              <a:buNone/>
              <a:defRPr b="0"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1"/>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dk1"/>
                </a:solidFill>
              </a:defRPr>
            </a:lvl1pPr>
            <a:lvl2pPr indent="-228600" lvl="1" marL="914400" algn="l">
              <a:lnSpc>
                <a:spcPct val="90000"/>
              </a:lnSpc>
              <a:spcBef>
                <a:spcPts val="200"/>
              </a:spcBef>
              <a:spcAft>
                <a:spcPts val="0"/>
              </a:spcAft>
              <a:buSzPts val="1440"/>
              <a:buNone/>
              <a:defRPr sz="1800">
                <a:solidFill>
                  <a:srgbClr val="888888"/>
                </a:solidFill>
              </a:defRPr>
            </a:lvl2pPr>
            <a:lvl3pPr indent="-228600" lvl="2" marL="1371600" algn="l">
              <a:lnSpc>
                <a:spcPct val="90000"/>
              </a:lnSpc>
              <a:spcBef>
                <a:spcPts val="400"/>
              </a:spcBef>
              <a:spcAft>
                <a:spcPts val="0"/>
              </a:spcAft>
              <a:buSzPts val="1280"/>
              <a:buNone/>
              <a:defRPr sz="1600">
                <a:solidFill>
                  <a:srgbClr val="888888"/>
                </a:solidFill>
              </a:defRPr>
            </a:lvl3pPr>
            <a:lvl4pPr indent="-228600" lvl="3" marL="1828800" algn="l">
              <a:lnSpc>
                <a:spcPct val="90000"/>
              </a:lnSpc>
              <a:spcBef>
                <a:spcPts val="400"/>
              </a:spcBef>
              <a:spcAft>
                <a:spcPts val="0"/>
              </a:spcAft>
              <a:buSzPts val="1120"/>
              <a:buNone/>
              <a:defRPr sz="1400">
                <a:solidFill>
                  <a:srgbClr val="888888"/>
                </a:solidFill>
              </a:defRPr>
            </a:lvl4pPr>
            <a:lvl5pPr indent="-228600" lvl="4" marL="2286000" algn="l">
              <a:lnSpc>
                <a:spcPct val="90000"/>
              </a:lnSpc>
              <a:spcBef>
                <a:spcPts val="400"/>
              </a:spcBef>
              <a:spcAft>
                <a:spcPts val="0"/>
              </a:spcAft>
              <a:buSzPts val="1120"/>
              <a:buNone/>
              <a:defRPr sz="1400">
                <a:solidFill>
                  <a:srgbClr val="888888"/>
                </a:solidFill>
              </a:defRPr>
            </a:lvl5pPr>
            <a:lvl6pPr indent="-228600" lvl="5" marL="2743200" algn="l">
              <a:lnSpc>
                <a:spcPct val="90000"/>
              </a:lnSpc>
              <a:spcBef>
                <a:spcPts val="400"/>
              </a:spcBef>
              <a:spcAft>
                <a:spcPts val="0"/>
              </a:spcAft>
              <a:buSzPts val="1120"/>
              <a:buNone/>
              <a:defRPr sz="1400">
                <a:solidFill>
                  <a:srgbClr val="888888"/>
                </a:solidFill>
              </a:defRPr>
            </a:lvl6pPr>
            <a:lvl7pPr indent="-228600" lvl="6" marL="3200400" algn="l">
              <a:lnSpc>
                <a:spcPct val="90000"/>
              </a:lnSpc>
              <a:spcBef>
                <a:spcPts val="400"/>
              </a:spcBef>
              <a:spcAft>
                <a:spcPts val="0"/>
              </a:spcAft>
              <a:buSzPts val="1120"/>
              <a:buNone/>
              <a:defRPr sz="1400">
                <a:solidFill>
                  <a:srgbClr val="888888"/>
                </a:solidFill>
              </a:defRPr>
            </a:lvl7pPr>
            <a:lvl8pPr indent="-228600" lvl="7" marL="3657600" algn="l">
              <a:lnSpc>
                <a:spcPct val="90000"/>
              </a:lnSpc>
              <a:spcBef>
                <a:spcPts val="400"/>
              </a:spcBef>
              <a:spcAft>
                <a:spcPts val="0"/>
              </a:spcAft>
              <a:buSzPts val="1120"/>
              <a:buNone/>
              <a:defRPr sz="1400">
                <a:solidFill>
                  <a:srgbClr val="888888"/>
                </a:solidFill>
              </a:defRPr>
            </a:lvl8pPr>
            <a:lvl9pPr indent="-228600" lvl="8" marL="4114800" algn="l">
              <a:lnSpc>
                <a:spcPct val="90000"/>
              </a:lnSpc>
              <a:spcBef>
                <a:spcPts val="400"/>
              </a:spcBef>
              <a:spcAft>
                <a:spcPts val="400"/>
              </a:spcAft>
              <a:buSzPts val="1120"/>
              <a:buNone/>
              <a:defRPr sz="1400">
                <a:solidFill>
                  <a:srgbClr val="888888"/>
                </a:solidFill>
              </a:defRPr>
            </a:lvl9pPr>
          </a:lstStyle>
          <a:p/>
        </p:txBody>
      </p:sp>
      <p:sp>
        <p:nvSpPr>
          <p:cNvPr id="26" name="Google Shape;26;p3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9" name="Google Shape;29;p31"/>
          <p:cNvCxnSpPr/>
          <p:nvPr/>
        </p:nvCxnSpPr>
        <p:spPr>
          <a:xfrm>
            <a:off x="1981200" y="4020408"/>
            <a:ext cx="8229601" cy="0"/>
          </a:xfrm>
          <a:prstGeom prst="straightConnector1">
            <a:avLst/>
          </a:prstGeom>
          <a:noFill/>
          <a:ln cap="flat" cmpd="sng" w="10000">
            <a:solidFill>
              <a:schemeClr val="dk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32"/>
          <p:cNvSpPr/>
          <p:nvPr/>
        </p:nvSpPr>
        <p:spPr>
          <a:xfrm>
            <a:off x="231140" y="243840"/>
            <a:ext cx="11724640" cy="6377939"/>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2"/>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chemeClr val="dk1"/>
              </a:buClr>
              <a:buSzPts val="7200"/>
              <a:buFont typeface="Corbel"/>
              <a:buNone/>
              <a:defRPr b="1" sz="72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2"/>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p:txBody>
      </p:sp>
      <p:sp>
        <p:nvSpPr>
          <p:cNvPr id="34" name="Google Shape;34;p3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1"/>
                </a:solidFill>
                <a:latin typeface="Corbel"/>
                <a:ea typeface="Corbel"/>
                <a:cs typeface="Corbel"/>
                <a:sym typeface="Corbel"/>
              </a:defRPr>
            </a:lvl1pPr>
            <a:lvl2pPr indent="0" lvl="1" marL="0" algn="r">
              <a:spcBef>
                <a:spcPts val="0"/>
              </a:spcBef>
              <a:buNone/>
              <a:defRPr b="0" i="0" sz="1200" u="none" cap="none" strike="noStrike">
                <a:solidFill>
                  <a:schemeClr val="dk1"/>
                </a:solidFill>
                <a:latin typeface="Corbel"/>
                <a:ea typeface="Corbel"/>
                <a:cs typeface="Corbel"/>
                <a:sym typeface="Corbel"/>
              </a:defRPr>
            </a:lvl2pPr>
            <a:lvl3pPr indent="0" lvl="2" marL="0" algn="r">
              <a:spcBef>
                <a:spcPts val="0"/>
              </a:spcBef>
              <a:buNone/>
              <a:defRPr b="0" i="0" sz="1200" u="none" cap="none" strike="noStrike">
                <a:solidFill>
                  <a:schemeClr val="dk1"/>
                </a:solidFill>
                <a:latin typeface="Corbel"/>
                <a:ea typeface="Corbel"/>
                <a:cs typeface="Corbel"/>
                <a:sym typeface="Corbel"/>
              </a:defRPr>
            </a:lvl3pPr>
            <a:lvl4pPr indent="0" lvl="3" marL="0" algn="r">
              <a:spcBef>
                <a:spcPts val="0"/>
              </a:spcBef>
              <a:buNone/>
              <a:defRPr b="0" i="0" sz="1200" u="none" cap="none" strike="noStrike">
                <a:solidFill>
                  <a:schemeClr val="dk1"/>
                </a:solidFill>
                <a:latin typeface="Corbel"/>
                <a:ea typeface="Corbel"/>
                <a:cs typeface="Corbel"/>
                <a:sym typeface="Corbel"/>
              </a:defRPr>
            </a:lvl4pPr>
            <a:lvl5pPr indent="0" lvl="4" marL="0" algn="r">
              <a:spcBef>
                <a:spcPts val="0"/>
              </a:spcBef>
              <a:buNone/>
              <a:defRPr b="0" i="0" sz="1200" u="none" cap="none" strike="noStrike">
                <a:solidFill>
                  <a:schemeClr val="dk1"/>
                </a:solidFill>
                <a:latin typeface="Corbel"/>
                <a:ea typeface="Corbel"/>
                <a:cs typeface="Corbel"/>
                <a:sym typeface="Corbel"/>
              </a:defRPr>
            </a:lvl5pPr>
            <a:lvl6pPr indent="0" lvl="5" marL="0" algn="r">
              <a:spcBef>
                <a:spcPts val="0"/>
              </a:spcBef>
              <a:buNone/>
              <a:defRPr b="0" i="0" sz="1200" u="none" cap="none" strike="noStrike">
                <a:solidFill>
                  <a:schemeClr val="dk1"/>
                </a:solidFill>
                <a:latin typeface="Corbel"/>
                <a:ea typeface="Corbel"/>
                <a:cs typeface="Corbel"/>
                <a:sym typeface="Corbel"/>
              </a:defRPr>
            </a:lvl6pPr>
            <a:lvl7pPr indent="0" lvl="6" marL="0" algn="r">
              <a:spcBef>
                <a:spcPts val="0"/>
              </a:spcBef>
              <a:buNone/>
              <a:defRPr b="0" i="0" sz="1200" u="none" cap="none" strike="noStrike">
                <a:solidFill>
                  <a:schemeClr val="dk1"/>
                </a:solidFill>
                <a:latin typeface="Corbel"/>
                <a:ea typeface="Corbel"/>
                <a:cs typeface="Corbel"/>
                <a:sym typeface="Corbel"/>
              </a:defRPr>
            </a:lvl7pPr>
            <a:lvl8pPr indent="0" lvl="7" marL="0" algn="r">
              <a:spcBef>
                <a:spcPts val="0"/>
              </a:spcBef>
              <a:buNone/>
              <a:defRPr b="0" i="0" sz="1200" u="none" cap="none" strike="noStrike">
                <a:solidFill>
                  <a:schemeClr val="dk1"/>
                </a:solidFill>
                <a:latin typeface="Corbel"/>
                <a:ea typeface="Corbel"/>
                <a:cs typeface="Corbel"/>
                <a:sym typeface="Corbel"/>
              </a:defRPr>
            </a:lvl8pPr>
            <a:lvl9pPr indent="0" lvl="8" marL="0" algn="r">
              <a:spcBef>
                <a:spcPts val="0"/>
              </a:spcBef>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cxnSp>
        <p:nvCxnSpPr>
          <p:cNvPr id="37" name="Google Shape;37;p32"/>
          <p:cNvCxnSpPr/>
          <p:nvPr/>
        </p:nvCxnSpPr>
        <p:spPr>
          <a:xfrm>
            <a:off x="1978660" y="3733800"/>
            <a:ext cx="8229601" cy="0"/>
          </a:xfrm>
          <a:prstGeom prst="straightConnector1">
            <a:avLst/>
          </a:prstGeom>
          <a:noFill/>
          <a:ln cap="flat" cmpd="sng" w="10000">
            <a:solidFill>
              <a:schemeClr val="dk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3"/>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3"/>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41" name="Google Shape;41;p33"/>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42" name="Google Shape;42;p33"/>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3"/>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34"/>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4"/>
          <p:cNvSpPr txBox="1"/>
          <p:nvPr>
            <p:ph idx="1" type="body"/>
          </p:nvPr>
        </p:nvSpPr>
        <p:spPr>
          <a:xfrm>
            <a:off x="1143000" y="2001511"/>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48" name="Google Shape;48;p34"/>
          <p:cNvSpPr txBox="1"/>
          <p:nvPr>
            <p:ph idx="2" type="body"/>
          </p:nvPr>
        </p:nvSpPr>
        <p:spPr>
          <a:xfrm>
            <a:off x="1143000" y="2721483"/>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49" name="Google Shape;49;p34"/>
          <p:cNvSpPr txBox="1"/>
          <p:nvPr>
            <p:ph idx="3" type="body"/>
          </p:nvPr>
        </p:nvSpPr>
        <p:spPr>
          <a:xfrm>
            <a:off x="6269173" y="1999032"/>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50" name="Google Shape;50;p34"/>
          <p:cNvSpPr txBox="1"/>
          <p:nvPr>
            <p:ph idx="4" type="body"/>
          </p:nvPr>
        </p:nvSpPr>
        <p:spPr>
          <a:xfrm>
            <a:off x="6269173" y="2719322"/>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51" name="Google Shape;51;p34"/>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6"/>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6"/>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lvl1pPr indent="-391160" lvl="0" marL="457200" algn="l">
              <a:lnSpc>
                <a:spcPct val="90000"/>
              </a:lnSpc>
              <a:spcBef>
                <a:spcPts val="1400"/>
              </a:spcBef>
              <a:spcAft>
                <a:spcPts val="0"/>
              </a:spcAft>
              <a:buSzPts val="2560"/>
              <a:buChar char="•"/>
              <a:defRPr sz="3200"/>
            </a:lvl1pPr>
            <a:lvl2pPr indent="-370840" lvl="1" marL="914400" algn="l">
              <a:lnSpc>
                <a:spcPct val="90000"/>
              </a:lnSpc>
              <a:spcBef>
                <a:spcPts val="200"/>
              </a:spcBef>
              <a:spcAft>
                <a:spcPts val="0"/>
              </a:spcAft>
              <a:buSzPts val="2240"/>
              <a:buChar char="•"/>
              <a:defRPr sz="2800"/>
            </a:lvl2pPr>
            <a:lvl3pPr indent="-350519" lvl="2" marL="1371600" algn="l">
              <a:lnSpc>
                <a:spcPct val="90000"/>
              </a:lnSpc>
              <a:spcBef>
                <a:spcPts val="400"/>
              </a:spcBef>
              <a:spcAft>
                <a:spcPts val="0"/>
              </a:spcAft>
              <a:buSzPts val="1920"/>
              <a:buChar char="•"/>
              <a:defRPr sz="2400"/>
            </a:lvl3pPr>
            <a:lvl4pPr indent="-330200" lvl="3" marL="1828800" algn="l">
              <a:lnSpc>
                <a:spcPct val="90000"/>
              </a:lnSpc>
              <a:spcBef>
                <a:spcPts val="400"/>
              </a:spcBef>
              <a:spcAft>
                <a:spcPts val="0"/>
              </a:spcAft>
              <a:buSzPts val="1600"/>
              <a:buChar char="•"/>
              <a:defRPr sz="2000"/>
            </a:lvl4pPr>
            <a:lvl5pPr indent="-330200" lvl="4" marL="2286000" algn="l">
              <a:lnSpc>
                <a:spcPct val="90000"/>
              </a:lnSpc>
              <a:spcBef>
                <a:spcPts val="400"/>
              </a:spcBef>
              <a:spcAft>
                <a:spcPts val="0"/>
              </a:spcAft>
              <a:buSzPts val="1600"/>
              <a:buChar char="•"/>
              <a:defRPr sz="2000"/>
            </a:lvl5pPr>
            <a:lvl6pPr indent="-330200" lvl="5" marL="2743200" algn="l">
              <a:lnSpc>
                <a:spcPct val="90000"/>
              </a:lnSpc>
              <a:spcBef>
                <a:spcPts val="400"/>
              </a:spcBef>
              <a:spcAft>
                <a:spcPts val="0"/>
              </a:spcAft>
              <a:buSzPts val="1600"/>
              <a:buChar char="•"/>
              <a:defRPr sz="2000"/>
            </a:lvl6pPr>
            <a:lvl7pPr indent="-330200" lvl="6" marL="3200400" algn="l">
              <a:lnSpc>
                <a:spcPct val="90000"/>
              </a:lnSpc>
              <a:spcBef>
                <a:spcPts val="400"/>
              </a:spcBef>
              <a:spcAft>
                <a:spcPts val="0"/>
              </a:spcAft>
              <a:buSzPts val="1600"/>
              <a:buChar char="•"/>
              <a:defRPr sz="2000"/>
            </a:lvl7pPr>
            <a:lvl8pPr indent="-330200" lvl="7" marL="3657600" algn="l">
              <a:lnSpc>
                <a:spcPct val="90000"/>
              </a:lnSpc>
              <a:spcBef>
                <a:spcPts val="400"/>
              </a:spcBef>
              <a:spcAft>
                <a:spcPts val="0"/>
              </a:spcAft>
              <a:buSzPts val="1600"/>
              <a:buChar char="•"/>
              <a:defRPr sz="2000"/>
            </a:lvl8pPr>
            <a:lvl9pPr indent="-330200" lvl="8" marL="4114800" algn="l">
              <a:lnSpc>
                <a:spcPct val="90000"/>
              </a:lnSpc>
              <a:spcBef>
                <a:spcPts val="400"/>
              </a:spcBef>
              <a:spcAft>
                <a:spcPts val="400"/>
              </a:spcAft>
              <a:buSzPts val="1600"/>
              <a:buChar char="•"/>
              <a:defRPr sz="2000"/>
            </a:lvl9pPr>
          </a:lstStyle>
          <a:p/>
        </p:txBody>
      </p:sp>
      <p:sp>
        <p:nvSpPr>
          <p:cNvPr id="61" name="Google Shape;61;p36"/>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62" name="Google Shape;62;p36"/>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7"/>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7"/>
          <p:cNvSpPr/>
          <p:nvPr>
            <p:ph idx="2" type="pic"/>
          </p:nvPr>
        </p:nvSpPr>
        <p:spPr>
          <a:xfrm>
            <a:off x="5413248" y="1069847"/>
            <a:ext cx="6099048" cy="4800600"/>
          </a:xfrm>
          <a:prstGeom prst="rect">
            <a:avLst/>
          </a:prstGeom>
          <a:noFill/>
          <a:ln>
            <a:noFill/>
          </a:ln>
        </p:spPr>
      </p:sp>
      <p:sp>
        <p:nvSpPr>
          <p:cNvPr id="68" name="Google Shape;68;p37"/>
          <p:cNvSpPr txBox="1"/>
          <p:nvPr>
            <p:ph idx="1" type="body"/>
          </p:nvPr>
        </p:nvSpPr>
        <p:spPr>
          <a:xfrm>
            <a:off x="1143000" y="2834640"/>
            <a:ext cx="3931920" cy="2880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69" name="Google Shape;69;p37"/>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p:nvPr/>
        </p:nvSpPr>
        <p:spPr>
          <a:xfrm>
            <a:off x="231140" y="243840"/>
            <a:ext cx="11724640" cy="6377939"/>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28"/>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rbel"/>
              <a:buNone/>
              <a:defRPr b="0" i="0" sz="44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8"/>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dk1"/>
              </a:buClr>
              <a:buSzPts val="1760"/>
              <a:buFont typeface="Corbel"/>
              <a:buChar char="•"/>
              <a:defRPr b="0" i="0" sz="2200" u="none" cap="none" strike="noStrike">
                <a:solidFill>
                  <a:schemeClr val="dk1"/>
                </a:solidFill>
                <a:latin typeface="Corbel"/>
                <a:ea typeface="Corbel"/>
                <a:cs typeface="Corbel"/>
                <a:sym typeface="Corbel"/>
              </a:defRPr>
            </a:lvl1pPr>
            <a:lvl2pPr indent="-330200" lvl="1" marL="914400" marR="0" rtl="0" algn="l">
              <a:lnSpc>
                <a:spcPct val="90000"/>
              </a:lnSpc>
              <a:spcBef>
                <a:spcPts val="200"/>
              </a:spcBef>
              <a:spcAft>
                <a:spcPts val="0"/>
              </a:spcAft>
              <a:buClr>
                <a:schemeClr val="dk1"/>
              </a:buClr>
              <a:buSzPts val="1600"/>
              <a:buFont typeface="Corbel"/>
              <a:buChar char="•"/>
              <a:defRPr b="0" i="0" sz="2000" u="none" cap="none" strike="noStrike">
                <a:solidFill>
                  <a:schemeClr val="dk1"/>
                </a:solidFill>
                <a:latin typeface="Corbel"/>
                <a:ea typeface="Corbel"/>
                <a:cs typeface="Corbel"/>
                <a:sym typeface="Corbel"/>
              </a:defRPr>
            </a:lvl2pPr>
            <a:lvl3pPr indent="-320039" lvl="2" marL="1371600" marR="0" rtl="0" algn="l">
              <a:lnSpc>
                <a:spcPct val="90000"/>
              </a:lnSpc>
              <a:spcBef>
                <a:spcPts val="400"/>
              </a:spcBef>
              <a:spcAft>
                <a:spcPts val="0"/>
              </a:spcAft>
              <a:buClr>
                <a:schemeClr val="dk1"/>
              </a:buClr>
              <a:buSzPts val="1440"/>
              <a:buFont typeface="Corbel"/>
              <a:buChar char="•"/>
              <a:defRPr b="0" i="0" sz="1800" u="none" cap="none" strike="noStrike">
                <a:solidFill>
                  <a:schemeClr val="dk1"/>
                </a:solidFill>
                <a:latin typeface="Corbel"/>
                <a:ea typeface="Corbel"/>
                <a:cs typeface="Corbel"/>
                <a:sym typeface="Corbel"/>
              </a:defRPr>
            </a:lvl3pPr>
            <a:lvl4pPr indent="-309880" lvl="3" marL="18288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4pPr>
            <a:lvl5pPr indent="-309879" lvl="4" marL="22860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5pPr>
            <a:lvl6pPr indent="-309879" lvl="5" marL="27432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6pPr>
            <a:lvl7pPr indent="-309879" lvl="6" marL="32004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7pPr>
            <a:lvl8pPr indent="-309879" lvl="7" marL="36576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dk1"/>
              </a:buClr>
              <a:buSzPts val="1280"/>
              <a:buFont typeface="Corbel"/>
              <a:buChar char="•"/>
              <a:defRPr b="0" i="0" sz="1600" u="none" cap="none" strike="noStrike">
                <a:solidFill>
                  <a:schemeClr val="dk1"/>
                </a:solidFill>
                <a:latin typeface="Corbel"/>
                <a:ea typeface="Corbel"/>
                <a:cs typeface="Corbel"/>
                <a:sym typeface="Corbel"/>
              </a:defRPr>
            </a:lvl9pPr>
          </a:lstStyle>
          <a:p/>
        </p:txBody>
      </p:sp>
      <p:sp>
        <p:nvSpPr>
          <p:cNvPr id="9" name="Google Shape;9;p2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0" name="Google Shape;10;p2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1" name="Google Shape;11;p2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Corbel"/>
                <a:ea typeface="Corbel"/>
                <a:cs typeface="Corbel"/>
                <a:sym typeface="Corbel"/>
              </a:defRPr>
            </a:lvl1pPr>
            <a:lvl2pPr indent="0" lvl="1" marL="0" marR="0" rtl="0" algn="r">
              <a:spcBef>
                <a:spcPts val="0"/>
              </a:spcBef>
              <a:buNone/>
              <a:defRPr b="0" i="0" sz="1200" u="none" cap="none" strike="noStrike">
                <a:solidFill>
                  <a:schemeClr val="dk1"/>
                </a:solidFill>
                <a:latin typeface="Corbel"/>
                <a:ea typeface="Corbel"/>
                <a:cs typeface="Corbel"/>
                <a:sym typeface="Corbel"/>
              </a:defRPr>
            </a:lvl2pPr>
            <a:lvl3pPr indent="0" lvl="2" marL="0" marR="0" rtl="0" algn="r">
              <a:spcBef>
                <a:spcPts val="0"/>
              </a:spcBef>
              <a:buNone/>
              <a:defRPr b="0" i="0" sz="1200" u="none" cap="none" strike="noStrike">
                <a:solidFill>
                  <a:schemeClr val="dk1"/>
                </a:solidFill>
                <a:latin typeface="Corbel"/>
                <a:ea typeface="Corbel"/>
                <a:cs typeface="Corbel"/>
                <a:sym typeface="Corbel"/>
              </a:defRPr>
            </a:lvl3pPr>
            <a:lvl4pPr indent="0" lvl="3" marL="0" marR="0" rtl="0" algn="r">
              <a:spcBef>
                <a:spcPts val="0"/>
              </a:spcBef>
              <a:buNone/>
              <a:defRPr b="0" i="0" sz="1200" u="none" cap="none" strike="noStrike">
                <a:solidFill>
                  <a:schemeClr val="dk1"/>
                </a:solidFill>
                <a:latin typeface="Corbel"/>
                <a:ea typeface="Corbel"/>
                <a:cs typeface="Corbel"/>
                <a:sym typeface="Corbel"/>
              </a:defRPr>
            </a:lvl4pPr>
            <a:lvl5pPr indent="0" lvl="4" marL="0" marR="0" rtl="0" algn="r">
              <a:spcBef>
                <a:spcPts val="0"/>
              </a:spcBef>
              <a:buNone/>
              <a:defRPr b="0" i="0" sz="1200" u="none" cap="none" strike="noStrike">
                <a:solidFill>
                  <a:schemeClr val="dk1"/>
                </a:solidFill>
                <a:latin typeface="Corbel"/>
                <a:ea typeface="Corbel"/>
                <a:cs typeface="Corbel"/>
                <a:sym typeface="Corbel"/>
              </a:defRPr>
            </a:lvl5pPr>
            <a:lvl6pPr indent="0" lvl="5" marL="0" marR="0" rtl="0" algn="r">
              <a:spcBef>
                <a:spcPts val="0"/>
              </a:spcBef>
              <a:buNone/>
              <a:defRPr b="0" i="0" sz="1200" u="none" cap="none" strike="noStrike">
                <a:solidFill>
                  <a:schemeClr val="dk1"/>
                </a:solidFill>
                <a:latin typeface="Corbel"/>
                <a:ea typeface="Corbel"/>
                <a:cs typeface="Corbel"/>
                <a:sym typeface="Corbel"/>
              </a:defRPr>
            </a:lvl6pPr>
            <a:lvl7pPr indent="0" lvl="6" marL="0" marR="0" rtl="0" algn="r">
              <a:spcBef>
                <a:spcPts val="0"/>
              </a:spcBef>
              <a:buNone/>
              <a:defRPr b="0" i="0" sz="1200" u="none" cap="none" strike="noStrike">
                <a:solidFill>
                  <a:schemeClr val="dk1"/>
                </a:solidFill>
                <a:latin typeface="Corbel"/>
                <a:ea typeface="Corbel"/>
                <a:cs typeface="Corbel"/>
                <a:sym typeface="Corbel"/>
              </a:defRPr>
            </a:lvl7pPr>
            <a:lvl8pPr indent="0" lvl="7" marL="0" marR="0" rtl="0" algn="r">
              <a:spcBef>
                <a:spcPts val="0"/>
              </a:spcBef>
              <a:buNone/>
              <a:defRPr b="0" i="0" sz="1200" u="none" cap="none" strike="noStrike">
                <a:solidFill>
                  <a:schemeClr val="dk1"/>
                </a:solidFill>
                <a:latin typeface="Corbel"/>
                <a:ea typeface="Corbel"/>
                <a:cs typeface="Corbel"/>
                <a:sym typeface="Corbel"/>
              </a:defRPr>
            </a:lvl8pPr>
            <a:lvl9pPr indent="0" lvl="8" marL="0" marR="0" rtl="0" algn="r">
              <a:spcBef>
                <a:spcPts val="0"/>
              </a:spcBef>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1.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hyperlink" Target="https://docs.google.com/spreadsheets/d/1YuGGL1cY1-VY599N5hixS7T6y2bUf1hh/edit?usp=sharing&amp;ouid=103364318422062517489&amp;rtpof=true&amp;sd=true" TargetMode="External"/><Relationship Id="rId5" Type="http://schemas.openxmlformats.org/officeDocument/2006/relationships/hyperlink" Target="https://docs.google.com/spreadsheets/d/19gWK-l4cj2QIvntGVrACvIZigengiDBh/edit?usp=sharing&amp;ouid=103364318422062517489&amp;rtpof=true&amp;sd=tru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87" name="Shape 87"/>
        <p:cNvGrpSpPr/>
        <p:nvPr/>
      </p:nvGrpSpPr>
      <p:grpSpPr>
        <a:xfrm>
          <a:off x="0" y="0"/>
          <a:ext cx="0" cy="0"/>
          <a:chOff x="0" y="0"/>
          <a:chExt cx="0" cy="0"/>
        </a:xfrm>
      </p:grpSpPr>
      <p:sp>
        <p:nvSpPr>
          <p:cNvPr id="88" name="Google Shape;88;p1"/>
          <p:cNvSpPr txBox="1"/>
          <p:nvPr>
            <p:ph type="title"/>
          </p:nvPr>
        </p:nvSpPr>
        <p:spPr>
          <a:xfrm>
            <a:off x="947954" y="1676680"/>
            <a:ext cx="10458651" cy="332176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9600"/>
              <a:buFont typeface="Arial"/>
              <a:buNone/>
            </a:pPr>
            <a:r>
              <a:rPr b="1" i="0" lang="en-US" sz="9600" u="none" strike="noStrike">
                <a:solidFill>
                  <a:schemeClr val="lt1"/>
                </a:solidFill>
                <a:latin typeface="Arial"/>
                <a:ea typeface="Arial"/>
                <a:cs typeface="Arial"/>
                <a:sym typeface="Arial"/>
              </a:rPr>
              <a:t>Impact of Car Features</a:t>
            </a:r>
            <a:endParaRPr b="1" sz="9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43" name="Shape 143"/>
        <p:cNvGrpSpPr/>
        <p:nvPr/>
      </p:nvGrpSpPr>
      <p:grpSpPr>
        <a:xfrm>
          <a:off x="0" y="0"/>
          <a:ext cx="0" cy="0"/>
          <a:chOff x="0" y="0"/>
          <a:chExt cx="0" cy="0"/>
        </a:xfrm>
      </p:grpSpPr>
      <p:sp>
        <p:nvSpPr>
          <p:cNvPr id="144" name="Google Shape;144;p10"/>
          <p:cNvSpPr txBox="1"/>
          <p:nvPr>
            <p:ph type="title"/>
          </p:nvPr>
        </p:nvSpPr>
        <p:spPr>
          <a:xfrm>
            <a:off x="838200" y="303481"/>
            <a:ext cx="10515600" cy="4530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Arial"/>
              <a:buNone/>
            </a:pPr>
            <a:r>
              <a:rPr b="1" i="0" lang="en-US" sz="2000" u="none" strike="noStrike">
                <a:solidFill>
                  <a:schemeClr val="lt1"/>
                </a:solidFill>
                <a:latin typeface="Arial"/>
                <a:ea typeface="Arial"/>
                <a:cs typeface="Arial"/>
                <a:sym typeface="Arial"/>
              </a:rPr>
              <a:t>Insight Required:</a:t>
            </a:r>
            <a:r>
              <a:rPr b="0" i="0" lang="en-US" sz="2000" u="none" strike="noStrike">
                <a:solidFill>
                  <a:schemeClr val="lt1"/>
                </a:solidFill>
                <a:latin typeface="Arial"/>
                <a:ea typeface="Arial"/>
                <a:cs typeface="Arial"/>
                <a:sym typeface="Arial"/>
              </a:rPr>
              <a:t> Which car features are most important in determining a car's price?</a:t>
            </a:r>
            <a:endParaRPr sz="2000">
              <a:solidFill>
                <a:schemeClr val="lt1"/>
              </a:solidFill>
              <a:latin typeface="Arial"/>
              <a:ea typeface="Arial"/>
              <a:cs typeface="Arial"/>
              <a:sym typeface="Arial"/>
            </a:endParaRPr>
          </a:p>
        </p:txBody>
      </p:sp>
      <p:sp>
        <p:nvSpPr>
          <p:cNvPr id="145" name="Google Shape;145;p10"/>
          <p:cNvSpPr txBox="1"/>
          <p:nvPr>
            <p:ph idx="1" type="body"/>
          </p:nvPr>
        </p:nvSpPr>
        <p:spPr>
          <a:xfrm>
            <a:off x="838200" y="756503"/>
            <a:ext cx="10515600" cy="559127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600"/>
              <a:buNone/>
            </a:pPr>
            <a:r>
              <a:rPr b="1" i="1" lang="en-US" sz="2000" u="none" strike="noStrike">
                <a:solidFill>
                  <a:schemeClr val="lt1"/>
                </a:solidFill>
                <a:latin typeface="Arial"/>
                <a:ea typeface="Arial"/>
                <a:cs typeface="Arial"/>
                <a:sym typeface="Arial"/>
              </a:rPr>
              <a:t>Task 3:</a:t>
            </a:r>
            <a:r>
              <a:rPr b="0" i="1" lang="en-US" sz="2000" u="none" strike="noStrike">
                <a:solidFill>
                  <a:schemeClr val="lt1"/>
                </a:solidFill>
                <a:latin typeface="Arial"/>
                <a:ea typeface="Arial"/>
                <a:cs typeface="Arial"/>
                <a:sym typeface="Arial"/>
              </a:rPr>
              <a:t> Use regression analysis to identify the variables that have the strongest relationship with a car's price. Then create a bar chart that shows the coefficient values for each variable to visualize their relative importance.</a:t>
            </a:r>
            <a:endParaRPr/>
          </a:p>
          <a:p>
            <a:pPr indent="0" lvl="0" marL="0" rtl="0" algn="ctr">
              <a:lnSpc>
                <a:spcPct val="90000"/>
              </a:lnSpc>
              <a:spcBef>
                <a:spcPts val="1400"/>
              </a:spcBef>
              <a:spcAft>
                <a:spcPts val="0"/>
              </a:spcAft>
              <a:buSzPts val="1600"/>
              <a:buNone/>
            </a:pPr>
            <a:r>
              <a:t/>
            </a:r>
            <a:endParaRPr i="1" sz="2000">
              <a:solidFill>
                <a:schemeClr val="lt1"/>
              </a:solidFill>
            </a:endParaRPr>
          </a:p>
        </p:txBody>
      </p:sp>
      <p:pic>
        <p:nvPicPr>
          <p:cNvPr id="146" name="Google Shape;146;p10"/>
          <p:cNvPicPr preferRelativeResize="0"/>
          <p:nvPr/>
        </p:nvPicPr>
        <p:blipFill rotWithShape="1">
          <a:blip r:embed="rId4">
            <a:alphaModFix/>
          </a:blip>
          <a:srcRect b="0" l="0" r="0" t="0"/>
          <a:stretch/>
        </p:blipFill>
        <p:spPr>
          <a:xfrm>
            <a:off x="838200" y="2109136"/>
            <a:ext cx="10068560" cy="43837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50" name="Shape 150"/>
        <p:cNvGrpSpPr/>
        <p:nvPr/>
      </p:nvGrpSpPr>
      <p:grpSpPr>
        <a:xfrm>
          <a:off x="0" y="0"/>
          <a:ext cx="0" cy="0"/>
          <a:chOff x="0" y="0"/>
          <a:chExt cx="0" cy="0"/>
        </a:xfrm>
      </p:grpSpPr>
      <p:sp>
        <p:nvSpPr>
          <p:cNvPr id="151" name="Google Shape;151;p11"/>
          <p:cNvSpPr txBox="1"/>
          <p:nvPr>
            <p:ph type="title"/>
          </p:nvPr>
        </p:nvSpPr>
        <p:spPr>
          <a:xfrm>
            <a:off x="838200" y="174662"/>
            <a:ext cx="10515600" cy="62034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Arial"/>
              <a:buNone/>
            </a:pPr>
            <a:r>
              <a:rPr b="1" i="0" lang="en-US" sz="2000" u="none" strike="noStrike">
                <a:solidFill>
                  <a:schemeClr val="lt1"/>
                </a:solidFill>
                <a:latin typeface="Arial"/>
                <a:ea typeface="Arial"/>
                <a:cs typeface="Arial"/>
                <a:sym typeface="Arial"/>
              </a:rPr>
              <a:t>Insight Required:</a:t>
            </a:r>
            <a:r>
              <a:rPr b="0" i="0" lang="en-US" sz="2000" u="none" strike="noStrike">
                <a:solidFill>
                  <a:schemeClr val="lt1"/>
                </a:solidFill>
                <a:latin typeface="Arial"/>
                <a:ea typeface="Arial"/>
                <a:cs typeface="Arial"/>
                <a:sym typeface="Arial"/>
              </a:rPr>
              <a:t> How does the average price of a car vary across different manufacturers?</a:t>
            </a:r>
            <a:endParaRPr sz="2000">
              <a:solidFill>
                <a:schemeClr val="lt1"/>
              </a:solidFill>
              <a:latin typeface="Arial"/>
              <a:ea typeface="Arial"/>
              <a:cs typeface="Arial"/>
              <a:sym typeface="Arial"/>
            </a:endParaRPr>
          </a:p>
        </p:txBody>
      </p:sp>
      <p:sp>
        <p:nvSpPr>
          <p:cNvPr id="152" name="Google Shape;152;p11"/>
          <p:cNvSpPr txBox="1"/>
          <p:nvPr>
            <p:ph idx="1" type="body"/>
          </p:nvPr>
        </p:nvSpPr>
        <p:spPr>
          <a:xfrm>
            <a:off x="838200" y="943276"/>
            <a:ext cx="10515600" cy="523368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600"/>
              <a:buNone/>
            </a:pPr>
            <a:r>
              <a:rPr b="1" i="1" lang="en-US" sz="2000" u="none" strike="noStrike">
                <a:solidFill>
                  <a:schemeClr val="lt1"/>
                </a:solidFill>
                <a:latin typeface="Arial"/>
                <a:ea typeface="Arial"/>
                <a:cs typeface="Arial"/>
                <a:sym typeface="Arial"/>
              </a:rPr>
              <a:t>Task 4.A:</a:t>
            </a:r>
            <a:r>
              <a:rPr b="0" i="1" lang="en-US" sz="2000" u="none" strike="noStrike">
                <a:solidFill>
                  <a:schemeClr val="lt1"/>
                </a:solidFill>
                <a:latin typeface="Arial"/>
                <a:ea typeface="Arial"/>
                <a:cs typeface="Arial"/>
                <a:sym typeface="Arial"/>
              </a:rPr>
              <a:t> Create a pivot table that shows the average price of cars for each manufacturer. </a:t>
            </a:r>
            <a:endParaRPr/>
          </a:p>
          <a:p>
            <a:pPr indent="0" lvl="0" marL="0" rtl="0" algn="ctr">
              <a:lnSpc>
                <a:spcPct val="90000"/>
              </a:lnSpc>
              <a:spcBef>
                <a:spcPts val="1400"/>
              </a:spcBef>
              <a:spcAft>
                <a:spcPts val="0"/>
              </a:spcAft>
              <a:buSzPts val="1600"/>
              <a:buNone/>
            </a:pPr>
            <a:r>
              <a:t/>
            </a:r>
            <a:endParaRPr i="1" sz="2000">
              <a:solidFill>
                <a:schemeClr val="lt1"/>
              </a:solidFill>
            </a:endParaRPr>
          </a:p>
        </p:txBody>
      </p:sp>
      <p:pic>
        <p:nvPicPr>
          <p:cNvPr id="153" name="Google Shape;153;p11"/>
          <p:cNvPicPr preferRelativeResize="0"/>
          <p:nvPr/>
        </p:nvPicPr>
        <p:blipFill rotWithShape="1">
          <a:blip r:embed="rId4">
            <a:alphaModFix/>
          </a:blip>
          <a:srcRect b="0" l="0" r="0" t="0"/>
          <a:stretch/>
        </p:blipFill>
        <p:spPr>
          <a:xfrm>
            <a:off x="1816302" y="1612945"/>
            <a:ext cx="3659823" cy="4767218"/>
          </a:xfrm>
          <a:prstGeom prst="rect">
            <a:avLst/>
          </a:prstGeom>
          <a:noFill/>
          <a:ln>
            <a:noFill/>
          </a:ln>
        </p:spPr>
      </p:pic>
      <p:pic>
        <p:nvPicPr>
          <p:cNvPr id="154" name="Google Shape;154;p11"/>
          <p:cNvPicPr preferRelativeResize="0"/>
          <p:nvPr/>
        </p:nvPicPr>
        <p:blipFill rotWithShape="1">
          <a:blip r:embed="rId5">
            <a:alphaModFix/>
          </a:blip>
          <a:srcRect b="0" l="0" r="0" t="0"/>
          <a:stretch/>
        </p:blipFill>
        <p:spPr>
          <a:xfrm>
            <a:off x="6096000" y="1623219"/>
            <a:ext cx="3659823" cy="47672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58" name="Shape 158"/>
        <p:cNvGrpSpPr/>
        <p:nvPr/>
      </p:nvGrpSpPr>
      <p:grpSpPr>
        <a:xfrm>
          <a:off x="0" y="0"/>
          <a:ext cx="0" cy="0"/>
          <a:chOff x="0" y="0"/>
          <a:chExt cx="0" cy="0"/>
        </a:xfrm>
      </p:grpSpPr>
      <p:sp>
        <p:nvSpPr>
          <p:cNvPr id="159" name="Google Shape;159;p12"/>
          <p:cNvSpPr txBox="1"/>
          <p:nvPr>
            <p:ph type="title"/>
          </p:nvPr>
        </p:nvSpPr>
        <p:spPr>
          <a:xfrm>
            <a:off x="838200" y="365126"/>
            <a:ext cx="10515600" cy="66477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000"/>
              <a:buFont typeface="Arial"/>
              <a:buNone/>
            </a:pPr>
            <a:r>
              <a:rPr b="1" i="1" lang="en-US" sz="2000" u="none" strike="noStrike">
                <a:solidFill>
                  <a:schemeClr val="lt1"/>
                </a:solidFill>
                <a:latin typeface="Arial"/>
                <a:ea typeface="Arial"/>
                <a:cs typeface="Arial"/>
                <a:sym typeface="Arial"/>
              </a:rPr>
              <a:t>Task 4.B:</a:t>
            </a:r>
            <a:r>
              <a:rPr b="0" i="1" lang="en-US" sz="2000" u="none" strike="noStrike">
                <a:solidFill>
                  <a:schemeClr val="lt1"/>
                </a:solidFill>
                <a:latin typeface="Arial"/>
                <a:ea typeface="Arial"/>
                <a:cs typeface="Arial"/>
                <a:sym typeface="Arial"/>
              </a:rPr>
              <a:t> Create a bar chart or a horizontal stacked bar chart that visualizes the relationship between manufacturer and average price.</a:t>
            </a:r>
            <a:endParaRPr i="1" sz="2000">
              <a:solidFill>
                <a:schemeClr val="lt1"/>
              </a:solidFill>
            </a:endParaRPr>
          </a:p>
        </p:txBody>
      </p:sp>
      <p:pic>
        <p:nvPicPr>
          <p:cNvPr id="160" name="Google Shape;160;p12"/>
          <p:cNvPicPr preferRelativeResize="0"/>
          <p:nvPr>
            <p:ph idx="1" type="body"/>
          </p:nvPr>
        </p:nvPicPr>
        <p:blipFill rotWithShape="1">
          <a:blip r:embed="rId4">
            <a:alphaModFix/>
          </a:blip>
          <a:srcRect b="0" l="0" r="0" t="0"/>
          <a:stretch/>
        </p:blipFill>
        <p:spPr>
          <a:xfrm>
            <a:off x="838200" y="1291309"/>
            <a:ext cx="10336732" cy="5294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64" name="Shape 164"/>
        <p:cNvGrpSpPr/>
        <p:nvPr/>
      </p:nvGrpSpPr>
      <p:grpSpPr>
        <a:xfrm>
          <a:off x="0" y="0"/>
          <a:ext cx="0" cy="0"/>
          <a:chOff x="0" y="0"/>
          <a:chExt cx="0" cy="0"/>
        </a:xfrm>
      </p:grpSpPr>
      <p:sp>
        <p:nvSpPr>
          <p:cNvPr id="165" name="Google Shape;165;p13"/>
          <p:cNvSpPr txBox="1"/>
          <p:nvPr>
            <p:ph type="title"/>
          </p:nvPr>
        </p:nvSpPr>
        <p:spPr>
          <a:xfrm>
            <a:off x="838200" y="365125"/>
            <a:ext cx="10515600" cy="6840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Arial"/>
              <a:buNone/>
            </a:pPr>
            <a:r>
              <a:rPr b="1" i="0" lang="en-US" sz="2000" u="none" strike="noStrike">
                <a:solidFill>
                  <a:schemeClr val="lt1"/>
                </a:solidFill>
                <a:latin typeface="Arial"/>
                <a:ea typeface="Arial"/>
                <a:cs typeface="Arial"/>
                <a:sym typeface="Arial"/>
              </a:rPr>
              <a:t>Insight Required:</a:t>
            </a:r>
            <a:r>
              <a:rPr b="0" i="0" lang="en-US" sz="2000" u="none" strike="noStrike">
                <a:solidFill>
                  <a:schemeClr val="lt1"/>
                </a:solidFill>
                <a:latin typeface="Arial"/>
                <a:ea typeface="Arial"/>
                <a:cs typeface="Arial"/>
                <a:sym typeface="Arial"/>
              </a:rPr>
              <a:t> What is the relationship between fuel efficiency and the number of cylinders in a car's engine?</a:t>
            </a:r>
            <a:endParaRPr sz="2000">
              <a:solidFill>
                <a:schemeClr val="lt1"/>
              </a:solidFill>
              <a:latin typeface="Arial"/>
              <a:ea typeface="Arial"/>
              <a:cs typeface="Arial"/>
              <a:sym typeface="Arial"/>
            </a:endParaRPr>
          </a:p>
        </p:txBody>
      </p:sp>
      <p:sp>
        <p:nvSpPr>
          <p:cNvPr id="166" name="Google Shape;166;p13"/>
          <p:cNvSpPr txBox="1"/>
          <p:nvPr>
            <p:ph idx="1" type="body"/>
          </p:nvPr>
        </p:nvSpPr>
        <p:spPr>
          <a:xfrm>
            <a:off x="838199" y="1126156"/>
            <a:ext cx="10596613" cy="553680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600"/>
              <a:buNone/>
            </a:pPr>
            <a:r>
              <a:rPr b="1" i="1" lang="en-US" sz="2000" u="none" strike="noStrike">
                <a:solidFill>
                  <a:schemeClr val="lt1"/>
                </a:solidFill>
                <a:latin typeface="Arial"/>
                <a:ea typeface="Arial"/>
                <a:cs typeface="Arial"/>
                <a:sym typeface="Arial"/>
              </a:rPr>
              <a:t>Task 5.A:</a:t>
            </a:r>
            <a:r>
              <a:rPr b="0" i="1" lang="en-US" sz="2000" u="none" strike="noStrike">
                <a:solidFill>
                  <a:schemeClr val="lt1"/>
                </a:solidFill>
                <a:latin typeface="Arial"/>
                <a:ea typeface="Arial"/>
                <a:cs typeface="Arial"/>
                <a:sym typeface="Arial"/>
              </a:rPr>
              <a:t> Create a scatter plot with the number of cylinders on the x-axis and highway MPG on the y-axis. Then create a trendline on the scatter plot to visually estimate the slope of the relationship and assess its significance.</a:t>
            </a:r>
            <a:endParaRPr/>
          </a:p>
          <a:p>
            <a:pPr indent="0" lvl="0" marL="0" rtl="0" algn="ctr">
              <a:lnSpc>
                <a:spcPct val="90000"/>
              </a:lnSpc>
              <a:spcBef>
                <a:spcPts val="1400"/>
              </a:spcBef>
              <a:spcAft>
                <a:spcPts val="0"/>
              </a:spcAft>
              <a:buSzPts val="1600"/>
              <a:buNone/>
            </a:pPr>
            <a:r>
              <a:t/>
            </a:r>
            <a:endParaRPr i="1" sz="2000">
              <a:solidFill>
                <a:schemeClr val="lt1"/>
              </a:solidFill>
              <a:latin typeface="Arial"/>
              <a:ea typeface="Arial"/>
              <a:cs typeface="Arial"/>
              <a:sym typeface="Arial"/>
            </a:endParaRPr>
          </a:p>
        </p:txBody>
      </p:sp>
      <p:pic>
        <p:nvPicPr>
          <p:cNvPr id="167" name="Google Shape;167;p13"/>
          <p:cNvPicPr preferRelativeResize="0"/>
          <p:nvPr/>
        </p:nvPicPr>
        <p:blipFill rotWithShape="1">
          <a:blip r:embed="rId4">
            <a:alphaModFix/>
          </a:blip>
          <a:srcRect b="0" l="0" r="0" t="0"/>
          <a:stretch/>
        </p:blipFill>
        <p:spPr>
          <a:xfrm>
            <a:off x="757188" y="2241401"/>
            <a:ext cx="10842336" cy="44882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71" name="Shape 171"/>
        <p:cNvGrpSpPr/>
        <p:nvPr/>
      </p:nvGrpSpPr>
      <p:grpSpPr>
        <a:xfrm>
          <a:off x="0" y="0"/>
          <a:ext cx="0" cy="0"/>
          <a:chOff x="0" y="0"/>
          <a:chExt cx="0" cy="0"/>
        </a:xfrm>
      </p:grpSpPr>
      <p:sp>
        <p:nvSpPr>
          <p:cNvPr id="172" name="Google Shape;172;p14"/>
          <p:cNvSpPr txBox="1"/>
          <p:nvPr>
            <p:ph type="title"/>
          </p:nvPr>
        </p:nvSpPr>
        <p:spPr>
          <a:xfrm>
            <a:off x="838200" y="365126"/>
            <a:ext cx="10515600" cy="120682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Font typeface="Arial"/>
              <a:buNone/>
            </a:pPr>
            <a:r>
              <a:rPr b="1" i="1" lang="en-US" sz="2000" u="none" strike="noStrike">
                <a:solidFill>
                  <a:schemeClr val="lt1"/>
                </a:solidFill>
                <a:latin typeface="Arial"/>
                <a:ea typeface="Arial"/>
                <a:cs typeface="Arial"/>
                <a:sym typeface="Arial"/>
              </a:rPr>
              <a:t>Task 5.B: </a:t>
            </a:r>
            <a:r>
              <a:rPr b="0" i="1" lang="en-US" sz="2000" u="none" strike="noStrike">
                <a:solidFill>
                  <a:schemeClr val="lt1"/>
                </a:solidFill>
                <a:latin typeface="Arial"/>
                <a:ea typeface="Arial"/>
                <a:cs typeface="Arial"/>
                <a:sym typeface="Arial"/>
              </a:rPr>
              <a:t>Calculate the correlation coefficient between the number of cylinders and highway MPG to quantify the strength and direction of the relationship.</a:t>
            </a:r>
            <a:endParaRPr i="1" sz="2000">
              <a:solidFill>
                <a:schemeClr val="lt1"/>
              </a:solidFill>
              <a:latin typeface="Arial"/>
              <a:ea typeface="Arial"/>
              <a:cs typeface="Arial"/>
              <a:sym typeface="Arial"/>
            </a:endParaRPr>
          </a:p>
        </p:txBody>
      </p:sp>
      <p:pic>
        <p:nvPicPr>
          <p:cNvPr id="173" name="Google Shape;173;p14"/>
          <p:cNvPicPr preferRelativeResize="0"/>
          <p:nvPr>
            <p:ph idx="1" type="body"/>
          </p:nvPr>
        </p:nvPicPr>
        <p:blipFill rotWithShape="1">
          <a:blip r:embed="rId4">
            <a:alphaModFix/>
          </a:blip>
          <a:srcRect b="0" l="0" r="0" t="0"/>
          <a:stretch/>
        </p:blipFill>
        <p:spPr>
          <a:xfrm>
            <a:off x="3586640" y="2512251"/>
            <a:ext cx="4648849" cy="10193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77" name="Shape 177"/>
        <p:cNvGrpSpPr/>
        <p:nvPr/>
      </p:nvGrpSpPr>
      <p:grpSpPr>
        <a:xfrm>
          <a:off x="0" y="0"/>
          <a:ext cx="0" cy="0"/>
          <a:chOff x="0" y="0"/>
          <a:chExt cx="0" cy="0"/>
        </a:xfrm>
      </p:grpSpPr>
      <p:sp>
        <p:nvSpPr>
          <p:cNvPr id="178" name="Google Shape;178;p15"/>
          <p:cNvSpPr txBox="1"/>
          <p:nvPr>
            <p:ph type="title"/>
          </p:nvPr>
        </p:nvSpPr>
        <p:spPr>
          <a:xfrm>
            <a:off x="838200" y="365125"/>
            <a:ext cx="10515600" cy="70327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Answers to the Required Insights</a:t>
            </a:r>
            <a:endParaRPr/>
          </a:p>
        </p:txBody>
      </p:sp>
      <p:sp>
        <p:nvSpPr>
          <p:cNvPr id="179" name="Google Shape;179;p15"/>
          <p:cNvSpPr txBox="1"/>
          <p:nvPr>
            <p:ph idx="1" type="body"/>
          </p:nvPr>
        </p:nvSpPr>
        <p:spPr>
          <a:xfrm>
            <a:off x="838200" y="1318661"/>
            <a:ext cx="10515600" cy="56815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280"/>
              <a:buNone/>
            </a:pPr>
            <a:r>
              <a:rPr b="1" lang="en-US" sz="1600">
                <a:solidFill>
                  <a:schemeClr val="lt1"/>
                </a:solidFill>
                <a:latin typeface="Arial"/>
                <a:ea typeface="Arial"/>
                <a:cs typeface="Arial"/>
                <a:sym typeface="Arial"/>
              </a:rPr>
              <a:t>TASK 1</a:t>
            </a:r>
            <a:r>
              <a:rPr lang="en-US" sz="1600">
                <a:solidFill>
                  <a:schemeClr val="lt1"/>
                </a:solidFill>
                <a:latin typeface="Arial"/>
                <a:ea typeface="Arial"/>
                <a:cs typeface="Arial"/>
                <a:sym typeface="Arial"/>
              </a:rPr>
              <a:t> - The analysis revealed a high frequency of "Not Applicable" entries within the Market Category variable. The most prevalent car category was identified as "Crossover," while "Hatchback Flex Fuel" exhibited the highest average popularity. In terms of overall popularity, the "Flex Fuel" category garnered the most significant sum.</a:t>
            </a:r>
            <a:endParaRPr/>
          </a:p>
          <a:p>
            <a:pPr indent="0" lvl="0" marL="0" rtl="0" algn="l">
              <a:lnSpc>
                <a:spcPct val="90000"/>
              </a:lnSpc>
              <a:spcBef>
                <a:spcPts val="1400"/>
              </a:spcBef>
              <a:spcAft>
                <a:spcPts val="0"/>
              </a:spcAft>
              <a:buSzPts val="1280"/>
              <a:buNone/>
            </a:pPr>
            <a:r>
              <a:rPr b="1" lang="en-US" sz="1600">
                <a:solidFill>
                  <a:schemeClr val="lt1"/>
                </a:solidFill>
                <a:latin typeface="Arial"/>
                <a:ea typeface="Arial"/>
                <a:cs typeface="Arial"/>
                <a:sym typeface="Arial"/>
              </a:rPr>
              <a:t>TASK 2 - </a:t>
            </a:r>
            <a:r>
              <a:rPr lang="en-US" sz="1600">
                <a:solidFill>
                  <a:schemeClr val="lt1"/>
                </a:solidFill>
                <a:latin typeface="Arial"/>
                <a:ea typeface="Arial"/>
                <a:cs typeface="Arial"/>
                <a:sym typeface="Arial"/>
              </a:rPr>
              <a:t>A positive correlation was observed between engine power and vehicle price. This indicates that as engine power increases, the corresponding vehicle price tends to rise. This relationship can be attributed to the increased costs associated with advanced technologies and performance enhancements required for higher engine power outputs. However, notable exceptions exist, exemplified by luxury brands such as Bugatti, Lamborghini, and Maybach, which command premium prices despite variations in engine power.</a:t>
            </a:r>
            <a:endParaRPr/>
          </a:p>
          <a:p>
            <a:pPr indent="0" lvl="0" marL="0" rtl="0" algn="l">
              <a:lnSpc>
                <a:spcPct val="90000"/>
              </a:lnSpc>
              <a:spcBef>
                <a:spcPts val="1400"/>
              </a:spcBef>
              <a:spcAft>
                <a:spcPts val="0"/>
              </a:spcAft>
              <a:buSzPts val="1280"/>
              <a:buNone/>
            </a:pPr>
            <a:r>
              <a:rPr b="1" lang="en-US" sz="1600">
                <a:solidFill>
                  <a:schemeClr val="lt1"/>
                </a:solidFill>
                <a:latin typeface="Arial"/>
                <a:ea typeface="Arial"/>
                <a:cs typeface="Arial"/>
                <a:sym typeface="Arial"/>
              </a:rPr>
              <a:t>TASK 3 - </a:t>
            </a:r>
            <a:r>
              <a:rPr lang="en-US" sz="1600">
                <a:solidFill>
                  <a:schemeClr val="lt1"/>
                </a:solidFill>
                <a:latin typeface="Arial"/>
                <a:ea typeface="Arial"/>
                <a:cs typeface="Arial"/>
                <a:sym typeface="Arial"/>
              </a:rPr>
              <a:t>To isolate numerical data for analysis, relevant columns were extracted and transferred to a separate worksheet. Regression analysis was employed to assess the correlation between MSRP and other numerical variables. Engine cylinders emerged as a key predictor of vehicle price, exhibiting a strong positive relationship. Conversely, the number of doors demonstrated a negligible impact on pricing.</a:t>
            </a:r>
            <a:endParaRPr/>
          </a:p>
          <a:p>
            <a:pPr indent="0" lvl="0" marL="0" rtl="0" algn="l">
              <a:lnSpc>
                <a:spcPct val="90000"/>
              </a:lnSpc>
              <a:spcBef>
                <a:spcPts val="1400"/>
              </a:spcBef>
              <a:spcAft>
                <a:spcPts val="0"/>
              </a:spcAft>
              <a:buSzPts val="1280"/>
              <a:buNone/>
            </a:pPr>
            <a:r>
              <a:rPr b="1" lang="en-US" sz="1600">
                <a:solidFill>
                  <a:schemeClr val="lt1"/>
                </a:solidFill>
                <a:latin typeface="Arial"/>
                <a:ea typeface="Arial"/>
                <a:cs typeface="Arial"/>
                <a:sym typeface="Arial"/>
              </a:rPr>
              <a:t>TASK 4 - </a:t>
            </a:r>
            <a:r>
              <a:rPr lang="en-US" sz="1600">
                <a:solidFill>
                  <a:schemeClr val="lt1"/>
                </a:solidFill>
                <a:latin typeface="Arial"/>
                <a:ea typeface="Arial"/>
                <a:cs typeface="Arial"/>
                <a:sym typeface="Arial"/>
              </a:rPr>
              <a:t>Bugatti stands out as a price outlier, commanding the highest average price within the dataset. This premium pricing is attributed to the brand's reputation for exclusivity, luxury, and high-performance engineering. However, it's important to note that the limited number of Bugatti models within the dataset (only three) might skew the average price and potentially overstate the brand's price leadership. A larger dataset would be required to draw more definitive conclusions.</a:t>
            </a:r>
            <a:endParaRPr/>
          </a:p>
          <a:p>
            <a:pPr indent="0" lvl="0" marL="0" rtl="0" algn="l">
              <a:lnSpc>
                <a:spcPct val="90000"/>
              </a:lnSpc>
              <a:spcBef>
                <a:spcPts val="1400"/>
              </a:spcBef>
              <a:spcAft>
                <a:spcPts val="0"/>
              </a:spcAft>
              <a:buSzPts val="1280"/>
              <a:buNone/>
            </a:pPr>
            <a:r>
              <a:rPr b="1" lang="en-US" sz="1600">
                <a:solidFill>
                  <a:schemeClr val="lt1"/>
                </a:solidFill>
                <a:latin typeface="Arial"/>
                <a:ea typeface="Arial"/>
                <a:cs typeface="Arial"/>
                <a:sym typeface="Arial"/>
              </a:rPr>
              <a:t>TASK 5 - </a:t>
            </a:r>
            <a:r>
              <a:rPr lang="en-US" sz="1600">
                <a:solidFill>
                  <a:schemeClr val="lt1"/>
                </a:solidFill>
                <a:latin typeface="Arial"/>
                <a:ea typeface="Arial"/>
                <a:cs typeface="Arial"/>
                <a:sym typeface="Arial"/>
              </a:rPr>
              <a:t>A negative correlation was observed between the number of engine cylinders and highway miles per gallon (MPG). This indicates that vehicles equipped with more cylinders tend to exhibit lower fuel efficiency. The resulting trendline demonstrates a downward slope, further solidifying the inverse relationship between these two variables.</a:t>
            </a:r>
            <a:endParaRPr/>
          </a:p>
          <a:p>
            <a:pPr indent="0" lvl="0" marL="0" rtl="0" algn="l">
              <a:lnSpc>
                <a:spcPct val="90000"/>
              </a:lnSpc>
              <a:spcBef>
                <a:spcPts val="1400"/>
              </a:spcBef>
              <a:spcAft>
                <a:spcPts val="0"/>
              </a:spcAft>
              <a:buSzPts val="1280"/>
              <a:buNone/>
            </a:pPr>
            <a:r>
              <a:t/>
            </a:r>
            <a:endParaRPr sz="1600">
              <a:solidFill>
                <a:schemeClr val="lt1"/>
              </a:solidFill>
              <a:latin typeface="Arial"/>
              <a:ea typeface="Arial"/>
              <a:cs typeface="Arial"/>
              <a:sym typeface="Arial"/>
            </a:endParaRPr>
          </a:p>
          <a:p>
            <a:pPr indent="0" lvl="0" marL="0" rtl="0" algn="l">
              <a:lnSpc>
                <a:spcPct val="90000"/>
              </a:lnSpc>
              <a:spcBef>
                <a:spcPts val="1400"/>
              </a:spcBef>
              <a:spcAft>
                <a:spcPts val="0"/>
              </a:spcAft>
              <a:buSzPts val="1280"/>
              <a:buNone/>
            </a:pPr>
            <a:r>
              <a:t/>
            </a:r>
            <a:endParaRPr b="1" sz="16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83" name="Shape 183"/>
        <p:cNvGrpSpPr/>
        <p:nvPr/>
      </p:nvGrpSpPr>
      <p:grpSpPr>
        <a:xfrm>
          <a:off x="0" y="0"/>
          <a:ext cx="0" cy="0"/>
          <a:chOff x="0" y="0"/>
          <a:chExt cx="0" cy="0"/>
        </a:xfrm>
      </p:grpSpPr>
      <p:sp>
        <p:nvSpPr>
          <p:cNvPr id="184" name="Google Shape;184;p16"/>
          <p:cNvSpPr txBox="1"/>
          <p:nvPr>
            <p:ph type="title"/>
          </p:nvPr>
        </p:nvSpPr>
        <p:spPr>
          <a:xfrm>
            <a:off x="838200" y="282676"/>
            <a:ext cx="10515600" cy="9246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TASKS : DASHBOARD</a:t>
            </a:r>
            <a:endParaRPr/>
          </a:p>
        </p:txBody>
      </p:sp>
      <p:sp>
        <p:nvSpPr>
          <p:cNvPr id="185" name="Google Shape;185;p16"/>
          <p:cNvSpPr txBox="1"/>
          <p:nvPr>
            <p:ph idx="1" type="body"/>
          </p:nvPr>
        </p:nvSpPr>
        <p:spPr>
          <a:xfrm>
            <a:off x="838199" y="1304858"/>
            <a:ext cx="10515600" cy="52704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b="1" i="1" lang="en-US" sz="2000" u="none" strike="noStrike">
                <a:solidFill>
                  <a:schemeClr val="lt1"/>
                </a:solidFill>
                <a:latin typeface="Arial"/>
                <a:ea typeface="Arial"/>
                <a:cs typeface="Arial"/>
                <a:sym typeface="Arial"/>
              </a:rPr>
              <a:t>Task 1:</a:t>
            </a:r>
            <a:r>
              <a:rPr b="0" i="1" lang="en-US" sz="2000" u="none" strike="noStrike">
                <a:solidFill>
                  <a:schemeClr val="lt1"/>
                </a:solidFill>
                <a:latin typeface="Arial"/>
                <a:ea typeface="Arial"/>
                <a:cs typeface="Arial"/>
                <a:sym typeface="Arial"/>
              </a:rPr>
              <a:t> How does the distribution of car prices vary by brand and body style?</a:t>
            </a:r>
            <a:endParaRPr/>
          </a:p>
          <a:p>
            <a:pPr indent="0" lvl="0" marL="0" rtl="0" algn="l">
              <a:lnSpc>
                <a:spcPct val="90000"/>
              </a:lnSpc>
              <a:spcBef>
                <a:spcPts val="1400"/>
              </a:spcBef>
              <a:spcAft>
                <a:spcPts val="0"/>
              </a:spcAft>
              <a:buSzPts val="1120"/>
              <a:buNone/>
            </a:pPr>
            <a:r>
              <a:rPr b="1" lang="en-US" sz="1400">
                <a:solidFill>
                  <a:schemeClr val="lt1"/>
                </a:solidFill>
                <a:latin typeface="Arial"/>
                <a:ea typeface="Arial"/>
                <a:cs typeface="Arial"/>
                <a:sym typeface="Arial"/>
              </a:rPr>
              <a:t>Hints: </a:t>
            </a:r>
            <a:r>
              <a:rPr lang="en-US" sz="1400">
                <a:solidFill>
                  <a:schemeClr val="lt1"/>
                </a:solidFill>
                <a:latin typeface="Arial"/>
                <a:ea typeface="Arial"/>
                <a:cs typeface="Arial"/>
                <a:sym typeface="Arial"/>
              </a:rPr>
              <a:t>Stacked column chart to show the distribution of car prices by brand and body style. Use filters and slicers to make the chart interactive. Calculate the total MSRP for each brand and body style using SUMIF or Pivot Tables.</a:t>
            </a:r>
            <a:endParaRPr/>
          </a:p>
          <a:p>
            <a:pPr indent="0" lvl="0" marL="0" rtl="0" algn="l">
              <a:lnSpc>
                <a:spcPct val="90000"/>
              </a:lnSpc>
              <a:spcBef>
                <a:spcPts val="1400"/>
              </a:spcBef>
              <a:spcAft>
                <a:spcPts val="0"/>
              </a:spcAft>
              <a:buSzPts val="1440"/>
              <a:buNone/>
            </a:pPr>
            <a:r>
              <a:t/>
            </a:r>
            <a:endParaRPr b="0" i="1" sz="1800" u="none" strike="noStrike">
              <a:solidFill>
                <a:schemeClr val="lt1"/>
              </a:solidFill>
              <a:latin typeface="Arial"/>
              <a:ea typeface="Arial"/>
              <a:cs typeface="Arial"/>
              <a:sym typeface="Arial"/>
            </a:endParaRPr>
          </a:p>
          <a:p>
            <a:pPr indent="0" lvl="0" marL="0" rtl="0" algn="l">
              <a:lnSpc>
                <a:spcPct val="90000"/>
              </a:lnSpc>
              <a:spcBef>
                <a:spcPts val="1400"/>
              </a:spcBef>
              <a:spcAft>
                <a:spcPts val="0"/>
              </a:spcAft>
              <a:buSzPts val="1440"/>
              <a:buNone/>
            </a:pPr>
            <a:r>
              <a:t/>
            </a:r>
            <a:endParaRPr i="1" sz="1800">
              <a:solidFill>
                <a:schemeClr val="lt1"/>
              </a:solidFill>
            </a:endParaRPr>
          </a:p>
        </p:txBody>
      </p:sp>
      <p:pic>
        <p:nvPicPr>
          <p:cNvPr id="186" name="Google Shape;186;p16"/>
          <p:cNvPicPr preferRelativeResize="0"/>
          <p:nvPr/>
        </p:nvPicPr>
        <p:blipFill rotWithShape="1">
          <a:blip r:embed="rId4">
            <a:alphaModFix/>
          </a:blip>
          <a:srcRect b="0" l="0" r="0" t="0"/>
          <a:stretch/>
        </p:blipFill>
        <p:spPr>
          <a:xfrm>
            <a:off x="749165" y="2470966"/>
            <a:ext cx="10693667" cy="41043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90" name="Shape 190"/>
        <p:cNvGrpSpPr/>
        <p:nvPr/>
      </p:nvGrpSpPr>
      <p:grpSpPr>
        <a:xfrm>
          <a:off x="0" y="0"/>
          <a:ext cx="0" cy="0"/>
          <a:chOff x="0" y="0"/>
          <a:chExt cx="0" cy="0"/>
        </a:xfrm>
      </p:grpSpPr>
      <p:sp>
        <p:nvSpPr>
          <p:cNvPr id="191" name="Google Shape;191;p17"/>
          <p:cNvSpPr txBox="1"/>
          <p:nvPr>
            <p:ph idx="1" type="body"/>
          </p:nvPr>
        </p:nvSpPr>
        <p:spPr>
          <a:xfrm>
            <a:off x="838200" y="5293421"/>
            <a:ext cx="10515600" cy="107019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1440"/>
              <a:buNone/>
            </a:pPr>
            <a:r>
              <a:rPr lang="en-US" sz="1800">
                <a:solidFill>
                  <a:schemeClr val="lt1"/>
                </a:solidFill>
                <a:latin typeface="Arial"/>
                <a:ea typeface="Arial"/>
                <a:cs typeface="Arial"/>
                <a:sym typeface="Arial"/>
              </a:rPr>
              <a:t>The analysis revealed distinct pricing patterns across different car brands and body styles. These insights can be leveraged by manufacturers to refine pricing strategies and enhance profitability. The interactive capabilities offered by slicers allow for granular exploration of the data, enabling a deeper understanding of market dynamics and consumer preferences.</a:t>
            </a:r>
            <a:endParaRPr/>
          </a:p>
        </p:txBody>
      </p:sp>
      <p:pic>
        <p:nvPicPr>
          <p:cNvPr id="192" name="Google Shape;192;p17"/>
          <p:cNvPicPr preferRelativeResize="0"/>
          <p:nvPr/>
        </p:nvPicPr>
        <p:blipFill rotWithShape="1">
          <a:blip r:embed="rId4">
            <a:alphaModFix/>
          </a:blip>
          <a:srcRect b="0" l="0" r="0" t="0"/>
          <a:stretch/>
        </p:blipFill>
        <p:spPr>
          <a:xfrm>
            <a:off x="717483" y="494386"/>
            <a:ext cx="10757034" cy="4472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96" name="Shape 196"/>
        <p:cNvGrpSpPr/>
        <p:nvPr/>
      </p:nvGrpSpPr>
      <p:grpSpPr>
        <a:xfrm>
          <a:off x="0" y="0"/>
          <a:ext cx="0" cy="0"/>
          <a:chOff x="0" y="0"/>
          <a:chExt cx="0" cy="0"/>
        </a:xfrm>
      </p:grpSpPr>
      <p:sp>
        <p:nvSpPr>
          <p:cNvPr id="197" name="Google Shape;197;p18"/>
          <p:cNvSpPr txBox="1"/>
          <p:nvPr>
            <p:ph type="title"/>
          </p:nvPr>
        </p:nvSpPr>
        <p:spPr>
          <a:xfrm>
            <a:off x="838200" y="124493"/>
            <a:ext cx="10515600" cy="162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Arial"/>
              <a:buNone/>
            </a:pPr>
            <a:r>
              <a:rPr b="1" i="1" lang="en-US" sz="2000" u="none" strike="noStrike">
                <a:solidFill>
                  <a:schemeClr val="lt1"/>
                </a:solidFill>
                <a:latin typeface="Arial"/>
                <a:ea typeface="Arial"/>
                <a:cs typeface="Arial"/>
                <a:sym typeface="Arial"/>
              </a:rPr>
              <a:t>Task 2:</a:t>
            </a:r>
            <a:r>
              <a:rPr b="0" i="1" lang="en-US" sz="2000" u="none" strike="noStrike">
                <a:solidFill>
                  <a:schemeClr val="lt1"/>
                </a:solidFill>
                <a:latin typeface="Arial"/>
                <a:ea typeface="Arial"/>
                <a:cs typeface="Arial"/>
                <a:sym typeface="Arial"/>
              </a:rPr>
              <a:t> Which car brands have the highest and lowest average MSRPs, and how does this vary by body style?</a:t>
            </a:r>
            <a:br>
              <a:rPr b="0" i="1" lang="en-US" sz="1800" u="none" strike="noStrike">
                <a:solidFill>
                  <a:schemeClr val="lt1"/>
                </a:solidFill>
                <a:latin typeface="Arial"/>
                <a:ea typeface="Arial"/>
                <a:cs typeface="Arial"/>
                <a:sym typeface="Arial"/>
              </a:rPr>
            </a:br>
            <a:r>
              <a:rPr b="1" i="0" lang="en-US" sz="1400" u="none" strike="noStrike">
                <a:solidFill>
                  <a:schemeClr val="lt1"/>
                </a:solidFill>
                <a:latin typeface="Arial"/>
                <a:ea typeface="Arial"/>
                <a:cs typeface="Arial"/>
                <a:sym typeface="Arial"/>
              </a:rPr>
              <a:t>Hints:</a:t>
            </a:r>
            <a:r>
              <a:rPr b="0" i="0" lang="en-US" sz="1400" u="none" strike="noStrike">
                <a:solidFill>
                  <a:schemeClr val="lt1"/>
                </a:solidFill>
                <a:latin typeface="Arial"/>
                <a:ea typeface="Arial"/>
                <a:cs typeface="Arial"/>
                <a:sym typeface="Arial"/>
              </a:rPr>
              <a:t> Clustered column chart to compare the average MSRPs across different car brands and body styles. Calculate the average MSRP for each brand and body style using AVERAGEIF or Pivot Tables.</a:t>
            </a:r>
            <a:br>
              <a:rPr b="0" i="0" lang="en-US" sz="1400" u="none" strike="noStrike">
                <a:solidFill>
                  <a:schemeClr val="lt1"/>
                </a:solidFill>
                <a:latin typeface="Arial"/>
                <a:ea typeface="Arial"/>
                <a:cs typeface="Arial"/>
                <a:sym typeface="Arial"/>
              </a:rPr>
            </a:br>
            <a:endParaRPr i="1" sz="1400">
              <a:solidFill>
                <a:schemeClr val="lt1"/>
              </a:solidFill>
              <a:latin typeface="Arial"/>
              <a:ea typeface="Arial"/>
              <a:cs typeface="Arial"/>
              <a:sym typeface="Arial"/>
            </a:endParaRPr>
          </a:p>
        </p:txBody>
      </p:sp>
      <p:pic>
        <p:nvPicPr>
          <p:cNvPr id="198" name="Google Shape;198;p18"/>
          <p:cNvPicPr preferRelativeResize="0"/>
          <p:nvPr>
            <p:ph idx="1" type="body"/>
          </p:nvPr>
        </p:nvPicPr>
        <p:blipFill rotWithShape="1">
          <a:blip r:embed="rId4">
            <a:alphaModFix/>
          </a:blip>
          <a:srcRect b="0" l="0" r="0" t="0"/>
          <a:stretch/>
        </p:blipFill>
        <p:spPr>
          <a:xfrm>
            <a:off x="1867302" y="1699678"/>
            <a:ext cx="3724978" cy="4907245"/>
          </a:xfrm>
          <a:prstGeom prst="rect">
            <a:avLst/>
          </a:prstGeom>
          <a:noFill/>
          <a:ln>
            <a:noFill/>
          </a:ln>
        </p:spPr>
      </p:pic>
      <p:pic>
        <p:nvPicPr>
          <p:cNvPr id="199" name="Google Shape;199;p18"/>
          <p:cNvPicPr preferRelativeResize="0"/>
          <p:nvPr/>
        </p:nvPicPr>
        <p:blipFill rotWithShape="1">
          <a:blip r:embed="rId5">
            <a:alphaModFix/>
          </a:blip>
          <a:srcRect b="0" l="0" r="0" t="0"/>
          <a:stretch/>
        </p:blipFill>
        <p:spPr>
          <a:xfrm>
            <a:off x="6413633" y="1699679"/>
            <a:ext cx="3724978" cy="49072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203" name="Shape 203"/>
        <p:cNvGrpSpPr/>
        <p:nvPr/>
      </p:nvGrpSpPr>
      <p:grpSpPr>
        <a:xfrm>
          <a:off x="0" y="0"/>
          <a:ext cx="0" cy="0"/>
          <a:chOff x="0" y="0"/>
          <a:chExt cx="0" cy="0"/>
        </a:xfrm>
      </p:grpSpPr>
      <p:sp>
        <p:nvSpPr>
          <p:cNvPr id="204" name="Google Shape;204;p19"/>
          <p:cNvSpPr txBox="1"/>
          <p:nvPr>
            <p:ph idx="1" type="body"/>
          </p:nvPr>
        </p:nvSpPr>
        <p:spPr>
          <a:xfrm>
            <a:off x="838200" y="5109227"/>
            <a:ext cx="10515600" cy="150018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440"/>
              <a:buNone/>
            </a:pPr>
            <a:r>
              <a:rPr lang="en-US" sz="1800">
                <a:solidFill>
                  <a:schemeClr val="lt1"/>
                </a:solidFill>
                <a:latin typeface="Arial"/>
                <a:ea typeface="Arial"/>
                <a:cs typeface="Arial"/>
                <a:sym typeface="Arial"/>
              </a:rPr>
              <a:t>The analysis revealed distinct pricing variations among different automotive brands and vehicle styles. Luxury brands, exemplified by Bugatti, Maybach, and Lamborghini, commanded significantly higher average MSRPs compared to mainstream brands like BMW, Toyota, and Audi. Similarly, vehicle styles such as Sedans, 4-Door SUVs, and Coupes exhibited higher average MSRPs relative to other body types.</a:t>
            </a:r>
            <a:endParaRPr/>
          </a:p>
        </p:txBody>
      </p:sp>
      <p:pic>
        <p:nvPicPr>
          <p:cNvPr id="205" name="Google Shape;205;p19"/>
          <p:cNvPicPr preferRelativeResize="0"/>
          <p:nvPr/>
        </p:nvPicPr>
        <p:blipFill rotWithShape="1">
          <a:blip r:embed="rId4">
            <a:alphaModFix/>
          </a:blip>
          <a:srcRect b="0" l="0" r="0" t="0"/>
          <a:stretch/>
        </p:blipFill>
        <p:spPr>
          <a:xfrm>
            <a:off x="838200" y="248586"/>
            <a:ext cx="10515600" cy="46029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type="title"/>
          </p:nvPr>
        </p:nvSpPr>
        <p:spPr>
          <a:xfrm>
            <a:off x="838200" y="365126"/>
            <a:ext cx="10515600" cy="90541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PROJECT DESCRIPTION</a:t>
            </a:r>
            <a:endParaRPr/>
          </a:p>
        </p:txBody>
      </p:sp>
      <p:sp>
        <p:nvSpPr>
          <p:cNvPr id="94" name="Google Shape;94;p2"/>
          <p:cNvSpPr txBox="1"/>
          <p:nvPr>
            <p:ph idx="1" type="body"/>
          </p:nvPr>
        </p:nvSpPr>
        <p:spPr>
          <a:xfrm>
            <a:off x="665442" y="1625608"/>
            <a:ext cx="10861115" cy="4657850"/>
          </a:xfrm>
          <a:prstGeom prst="rect">
            <a:avLst/>
          </a:prstGeom>
          <a:noFill/>
          <a:ln>
            <a:noFill/>
          </a:ln>
        </p:spPr>
        <p:txBody>
          <a:bodyPr anchorCtr="0" anchor="ctr" bIns="45700" lIns="91425" spcFirstLastPara="1" rIns="91425" wrap="square" tIns="45700">
            <a:noAutofit/>
          </a:bodyPr>
          <a:lstStyle/>
          <a:p>
            <a:pPr indent="-182880" lvl="0" marL="228600" rtl="0" algn="l">
              <a:lnSpc>
                <a:spcPct val="90000"/>
              </a:lnSpc>
              <a:spcBef>
                <a:spcPts val="0"/>
              </a:spcBef>
              <a:spcAft>
                <a:spcPts val="0"/>
              </a:spcAft>
              <a:buSzPts val="1440"/>
              <a:buChar char="•"/>
            </a:pPr>
            <a:r>
              <a:rPr lang="en-US" sz="1800">
                <a:solidFill>
                  <a:schemeClr val="lt1"/>
                </a:solidFill>
                <a:latin typeface="Arial"/>
                <a:ea typeface="Arial"/>
                <a:cs typeface="Arial"/>
                <a:sym typeface="Arial"/>
              </a:rPr>
              <a:t>This project aims to analyze a dataset containing loan application information to identify patterns and trends influencing loan repayment behavior. The goal is to construct a predictive model capable of assessing creditworthiness and informing loan approval decisions. Data cleaning and preprocessing steps, including handling missing values and outliers, were performed to ensure data quality.</a:t>
            </a:r>
            <a:endParaRPr/>
          </a:p>
          <a:p>
            <a:pPr indent="-182880" lvl="0" marL="228600" rtl="0" algn="l">
              <a:lnSpc>
                <a:spcPct val="90000"/>
              </a:lnSpc>
              <a:spcBef>
                <a:spcPts val="1400"/>
              </a:spcBef>
              <a:spcAft>
                <a:spcPts val="0"/>
              </a:spcAft>
              <a:buSzPts val="1440"/>
              <a:buChar char="•"/>
            </a:pPr>
            <a:r>
              <a:rPr b="1" lang="en-US" sz="1800">
                <a:solidFill>
                  <a:schemeClr val="lt1"/>
                </a:solidFill>
                <a:latin typeface="Arial"/>
                <a:ea typeface="Arial"/>
                <a:cs typeface="Arial"/>
                <a:sym typeface="Arial"/>
              </a:rPr>
              <a:t>Key Components:</a:t>
            </a:r>
            <a:endParaRPr sz="1800">
              <a:solidFill>
                <a:schemeClr val="lt1"/>
              </a:solidFill>
              <a:latin typeface="Arial"/>
              <a:ea typeface="Arial"/>
              <a:cs typeface="Arial"/>
              <a:sym typeface="Arial"/>
            </a:endParaRPr>
          </a:p>
          <a:p>
            <a:pPr indent="-182880" lvl="0" marL="228600" rtl="0" algn="l">
              <a:lnSpc>
                <a:spcPct val="90000"/>
              </a:lnSpc>
              <a:spcBef>
                <a:spcPts val="1400"/>
              </a:spcBef>
              <a:spcAft>
                <a:spcPts val="0"/>
              </a:spcAft>
              <a:buSzPts val="1440"/>
              <a:buFont typeface="Arial"/>
              <a:buChar char="•"/>
            </a:pPr>
            <a:r>
              <a:rPr b="1" lang="en-US" sz="1800">
                <a:solidFill>
                  <a:schemeClr val="lt1"/>
                </a:solidFill>
                <a:latin typeface="Arial"/>
                <a:ea typeface="Arial"/>
                <a:cs typeface="Arial"/>
                <a:sym typeface="Arial"/>
              </a:rPr>
              <a:t>Data Acquisition:</a:t>
            </a:r>
            <a:r>
              <a:rPr lang="en-US" sz="1800">
                <a:solidFill>
                  <a:schemeClr val="lt1"/>
                </a:solidFill>
                <a:latin typeface="Arial"/>
                <a:ea typeface="Arial"/>
                <a:cs typeface="Arial"/>
                <a:sym typeface="Arial"/>
              </a:rPr>
              <a:t> Obtaining and consolidating loan application data.</a:t>
            </a:r>
            <a:endParaRPr/>
          </a:p>
          <a:p>
            <a:pPr indent="-182880" lvl="0" marL="228600" rtl="0" algn="l">
              <a:lnSpc>
                <a:spcPct val="90000"/>
              </a:lnSpc>
              <a:spcBef>
                <a:spcPts val="1400"/>
              </a:spcBef>
              <a:spcAft>
                <a:spcPts val="0"/>
              </a:spcAft>
              <a:buSzPts val="1440"/>
              <a:buFont typeface="Arial"/>
              <a:buChar char="•"/>
            </a:pPr>
            <a:r>
              <a:rPr b="1" lang="en-US" sz="1800">
                <a:solidFill>
                  <a:schemeClr val="lt1"/>
                </a:solidFill>
                <a:latin typeface="Arial"/>
                <a:ea typeface="Arial"/>
                <a:cs typeface="Arial"/>
                <a:sym typeface="Arial"/>
              </a:rPr>
              <a:t>Data Preparation:</a:t>
            </a:r>
            <a:r>
              <a:rPr lang="en-US" sz="1800">
                <a:solidFill>
                  <a:schemeClr val="lt1"/>
                </a:solidFill>
                <a:latin typeface="Arial"/>
                <a:ea typeface="Arial"/>
                <a:cs typeface="Arial"/>
                <a:sym typeface="Arial"/>
              </a:rPr>
              <a:t> Cleaning and preprocessing the data to remove inconsistencies and improve data quality.</a:t>
            </a:r>
            <a:endParaRPr/>
          </a:p>
          <a:p>
            <a:pPr indent="-182880" lvl="0" marL="228600" rtl="0" algn="l">
              <a:lnSpc>
                <a:spcPct val="90000"/>
              </a:lnSpc>
              <a:spcBef>
                <a:spcPts val="1400"/>
              </a:spcBef>
              <a:spcAft>
                <a:spcPts val="0"/>
              </a:spcAft>
              <a:buSzPts val="1440"/>
              <a:buFont typeface="Arial"/>
              <a:buChar char="•"/>
            </a:pPr>
            <a:r>
              <a:rPr b="1" lang="en-US" sz="1800">
                <a:solidFill>
                  <a:schemeClr val="lt1"/>
                </a:solidFill>
                <a:latin typeface="Arial"/>
                <a:ea typeface="Arial"/>
                <a:cs typeface="Arial"/>
                <a:sym typeface="Arial"/>
              </a:rPr>
              <a:t>Exploratory Data Analysis (EDA):</a:t>
            </a:r>
            <a:r>
              <a:rPr lang="en-US" sz="1800">
                <a:solidFill>
                  <a:schemeClr val="lt1"/>
                </a:solidFill>
                <a:latin typeface="Arial"/>
                <a:ea typeface="Arial"/>
                <a:cs typeface="Arial"/>
                <a:sym typeface="Arial"/>
              </a:rPr>
              <a:t> Utilizing statistical techniques and visualizations to understand data characteristics and relationships.</a:t>
            </a:r>
            <a:endParaRPr/>
          </a:p>
          <a:p>
            <a:pPr indent="-182880" lvl="0" marL="228600" rtl="0" algn="l">
              <a:lnSpc>
                <a:spcPct val="90000"/>
              </a:lnSpc>
              <a:spcBef>
                <a:spcPts val="1400"/>
              </a:spcBef>
              <a:spcAft>
                <a:spcPts val="0"/>
              </a:spcAft>
              <a:buSzPts val="1440"/>
              <a:buFont typeface="Arial"/>
              <a:buChar char="•"/>
            </a:pPr>
            <a:r>
              <a:rPr b="1" lang="en-US" sz="1800">
                <a:solidFill>
                  <a:schemeClr val="lt1"/>
                </a:solidFill>
                <a:latin typeface="Arial"/>
                <a:ea typeface="Arial"/>
                <a:cs typeface="Arial"/>
                <a:sym typeface="Arial"/>
              </a:rPr>
              <a:t>Model Development:</a:t>
            </a:r>
            <a:r>
              <a:rPr lang="en-US" sz="1800">
                <a:solidFill>
                  <a:schemeClr val="lt1"/>
                </a:solidFill>
                <a:latin typeface="Arial"/>
                <a:ea typeface="Arial"/>
                <a:cs typeface="Arial"/>
                <a:sym typeface="Arial"/>
              </a:rPr>
              <a:t> Building predictive models to classify loan applicants as high or low risk.</a:t>
            </a:r>
            <a:endParaRPr/>
          </a:p>
          <a:p>
            <a:pPr indent="-182880" lvl="0" marL="228600" rtl="0" algn="l">
              <a:lnSpc>
                <a:spcPct val="90000"/>
              </a:lnSpc>
              <a:spcBef>
                <a:spcPts val="1400"/>
              </a:spcBef>
              <a:spcAft>
                <a:spcPts val="0"/>
              </a:spcAft>
              <a:buSzPts val="1440"/>
              <a:buFont typeface="Arial"/>
              <a:buChar char="•"/>
            </a:pPr>
            <a:r>
              <a:rPr b="1" lang="en-US" sz="1800">
                <a:solidFill>
                  <a:schemeClr val="lt1"/>
                </a:solidFill>
                <a:latin typeface="Arial"/>
                <a:ea typeface="Arial"/>
                <a:cs typeface="Arial"/>
                <a:sym typeface="Arial"/>
              </a:rPr>
              <a:t>Model Evaluation:</a:t>
            </a:r>
            <a:r>
              <a:rPr lang="en-US" sz="1800">
                <a:solidFill>
                  <a:schemeClr val="lt1"/>
                </a:solidFill>
                <a:latin typeface="Arial"/>
                <a:ea typeface="Arial"/>
                <a:cs typeface="Arial"/>
                <a:sym typeface="Arial"/>
              </a:rPr>
              <a:t> Assessing model performance and generating actionable insights.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209" name="Shape 209"/>
        <p:cNvGrpSpPr/>
        <p:nvPr/>
      </p:nvGrpSpPr>
      <p:grpSpPr>
        <a:xfrm>
          <a:off x="0" y="0"/>
          <a:ext cx="0" cy="0"/>
          <a:chOff x="0" y="0"/>
          <a:chExt cx="0" cy="0"/>
        </a:xfrm>
      </p:grpSpPr>
      <p:sp>
        <p:nvSpPr>
          <p:cNvPr id="210" name="Google Shape;210;p20"/>
          <p:cNvSpPr txBox="1"/>
          <p:nvPr>
            <p:ph type="title"/>
          </p:nvPr>
        </p:nvSpPr>
        <p:spPr>
          <a:xfrm>
            <a:off x="838200" y="365125"/>
            <a:ext cx="10515600" cy="78028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Arial"/>
              <a:buNone/>
            </a:pPr>
            <a:r>
              <a:rPr b="1" i="1" lang="en-US" sz="2000" u="none" strike="noStrike">
                <a:solidFill>
                  <a:schemeClr val="lt1"/>
                </a:solidFill>
                <a:latin typeface="Arial"/>
                <a:ea typeface="Arial"/>
                <a:cs typeface="Arial"/>
                <a:sym typeface="Arial"/>
              </a:rPr>
              <a:t>Task 3:</a:t>
            </a:r>
            <a:r>
              <a:rPr b="0" i="1" lang="en-US" sz="2000" u="none" strike="noStrike">
                <a:solidFill>
                  <a:schemeClr val="lt1"/>
                </a:solidFill>
                <a:latin typeface="Arial"/>
                <a:ea typeface="Arial"/>
                <a:cs typeface="Arial"/>
                <a:sym typeface="Arial"/>
              </a:rPr>
              <a:t> How do the different feature such as transmission type affect the MSRP, and how does this vary by body style?</a:t>
            </a:r>
            <a:endParaRPr i="1" sz="2000">
              <a:solidFill>
                <a:schemeClr val="lt1"/>
              </a:solidFill>
              <a:latin typeface="Arial"/>
              <a:ea typeface="Arial"/>
              <a:cs typeface="Arial"/>
              <a:sym typeface="Arial"/>
            </a:endParaRPr>
          </a:p>
        </p:txBody>
      </p:sp>
      <p:sp>
        <p:nvSpPr>
          <p:cNvPr id="211" name="Google Shape;211;p20"/>
          <p:cNvSpPr txBox="1"/>
          <p:nvPr>
            <p:ph idx="1" type="body"/>
          </p:nvPr>
        </p:nvSpPr>
        <p:spPr>
          <a:xfrm>
            <a:off x="838200" y="1222408"/>
            <a:ext cx="10515600" cy="495455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20"/>
              <a:buNone/>
            </a:pPr>
            <a:r>
              <a:rPr b="1" i="0" lang="en-US" sz="1400" u="none" strike="noStrike">
                <a:solidFill>
                  <a:schemeClr val="lt1"/>
                </a:solidFill>
                <a:latin typeface="Arial"/>
                <a:ea typeface="Arial"/>
                <a:cs typeface="Arial"/>
                <a:sym typeface="Arial"/>
              </a:rPr>
              <a:t>Hints:</a:t>
            </a:r>
            <a:r>
              <a:rPr b="0" i="0" lang="en-US" sz="1400" u="none" strike="noStrike">
                <a:solidFill>
                  <a:schemeClr val="lt1"/>
                </a:solidFill>
                <a:latin typeface="Arial"/>
                <a:ea typeface="Arial"/>
                <a:cs typeface="Arial"/>
                <a:sym typeface="Arial"/>
              </a:rPr>
              <a:t> Scatter plot chart to visualize the relationship between MSRP and transmission type, with different symbols for each body style. Calculate the average MSRP for each combination of transmission type and body style using AVERAGEIFS or Pivot Tables.</a:t>
            </a:r>
            <a:endParaRPr/>
          </a:p>
          <a:p>
            <a:pPr indent="0" lvl="0" marL="0" rtl="0" algn="l">
              <a:lnSpc>
                <a:spcPct val="90000"/>
              </a:lnSpc>
              <a:spcBef>
                <a:spcPts val="1400"/>
              </a:spcBef>
              <a:spcAft>
                <a:spcPts val="0"/>
              </a:spcAft>
              <a:buSzPts val="1120"/>
              <a:buNone/>
            </a:pPr>
            <a:r>
              <a:t/>
            </a:r>
            <a:endParaRPr sz="1400">
              <a:solidFill>
                <a:schemeClr val="lt1"/>
              </a:solidFill>
              <a:latin typeface="Arial"/>
              <a:ea typeface="Arial"/>
              <a:cs typeface="Arial"/>
              <a:sym typeface="Arial"/>
            </a:endParaRPr>
          </a:p>
        </p:txBody>
      </p:sp>
      <p:pic>
        <p:nvPicPr>
          <p:cNvPr id="212" name="Google Shape;212;p20"/>
          <p:cNvPicPr preferRelativeResize="0"/>
          <p:nvPr/>
        </p:nvPicPr>
        <p:blipFill rotWithShape="1">
          <a:blip r:embed="rId4">
            <a:alphaModFix/>
          </a:blip>
          <a:srcRect b="0" l="0" r="0" t="0"/>
          <a:stretch/>
        </p:blipFill>
        <p:spPr>
          <a:xfrm>
            <a:off x="508000" y="2065138"/>
            <a:ext cx="11216640" cy="38987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216" name="Shape 216"/>
        <p:cNvGrpSpPr/>
        <p:nvPr/>
      </p:nvGrpSpPr>
      <p:grpSpPr>
        <a:xfrm>
          <a:off x="0" y="0"/>
          <a:ext cx="0" cy="0"/>
          <a:chOff x="0" y="0"/>
          <a:chExt cx="0" cy="0"/>
        </a:xfrm>
      </p:grpSpPr>
      <p:sp>
        <p:nvSpPr>
          <p:cNvPr id="217" name="Google Shape;217;p21"/>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chemeClr val="dk1"/>
              </a:buClr>
              <a:buSzPts val="7200"/>
              <a:buFont typeface="Corbel"/>
              <a:buNone/>
            </a:pPr>
            <a:r>
              <a:t/>
            </a:r>
            <a:endParaRPr/>
          </a:p>
        </p:txBody>
      </p:sp>
      <p:sp>
        <p:nvSpPr>
          <p:cNvPr id="218" name="Google Shape;218;p21"/>
          <p:cNvSpPr txBox="1"/>
          <p:nvPr>
            <p:ph idx="1" type="body"/>
          </p:nvPr>
        </p:nvSpPr>
        <p:spPr>
          <a:xfrm>
            <a:off x="358919" y="5269297"/>
            <a:ext cx="10966540" cy="102624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1440"/>
              <a:buNone/>
            </a:pPr>
            <a:r>
              <a:rPr lang="en-US" sz="1800">
                <a:solidFill>
                  <a:schemeClr val="lt1"/>
                </a:solidFill>
                <a:latin typeface="Arial"/>
                <a:ea typeface="Arial"/>
                <a:cs typeface="Arial"/>
                <a:sym typeface="Arial"/>
              </a:rPr>
              <a:t>The Analysis shows the Relationship between Transmission Type and MSRP of cars. Bugatti emerged as the brand with the highest average MSRP, primarily attributed to its coupe body style. Maybach followed closely, offering both sedan and convertible options at premium price points. In contrast, Plymouth and Oldsmobile exhibited the lowest average MSRPs across their respective model lineups, irrespective of body style variations.</a:t>
            </a:r>
            <a:endParaRPr/>
          </a:p>
          <a:p>
            <a:pPr indent="0" lvl="0" marL="0" rtl="0" algn="ctr">
              <a:lnSpc>
                <a:spcPct val="90000"/>
              </a:lnSpc>
              <a:spcBef>
                <a:spcPts val="1400"/>
              </a:spcBef>
              <a:spcAft>
                <a:spcPts val="0"/>
              </a:spcAft>
              <a:buSzPts val="1440"/>
              <a:buNone/>
            </a:pPr>
            <a:r>
              <a:t/>
            </a:r>
            <a:endParaRPr sz="1800">
              <a:solidFill>
                <a:schemeClr val="lt1"/>
              </a:solidFill>
              <a:latin typeface="Arial"/>
              <a:ea typeface="Arial"/>
              <a:cs typeface="Arial"/>
              <a:sym typeface="Arial"/>
            </a:endParaRPr>
          </a:p>
        </p:txBody>
      </p:sp>
      <p:pic>
        <p:nvPicPr>
          <p:cNvPr id="219" name="Google Shape;219;p21"/>
          <p:cNvPicPr preferRelativeResize="0"/>
          <p:nvPr/>
        </p:nvPicPr>
        <p:blipFill rotWithShape="1">
          <a:blip r:embed="rId4">
            <a:alphaModFix/>
          </a:blip>
          <a:srcRect b="0" l="0" r="0" t="0"/>
          <a:stretch/>
        </p:blipFill>
        <p:spPr>
          <a:xfrm>
            <a:off x="739635" y="123973"/>
            <a:ext cx="10712729" cy="48544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223" name="Shape 223"/>
        <p:cNvGrpSpPr/>
        <p:nvPr/>
      </p:nvGrpSpPr>
      <p:grpSpPr>
        <a:xfrm>
          <a:off x="0" y="0"/>
          <a:ext cx="0" cy="0"/>
          <a:chOff x="0" y="0"/>
          <a:chExt cx="0" cy="0"/>
        </a:xfrm>
      </p:grpSpPr>
      <p:sp>
        <p:nvSpPr>
          <p:cNvPr id="224" name="Google Shape;224;p22"/>
          <p:cNvSpPr txBox="1"/>
          <p:nvPr>
            <p:ph type="title"/>
          </p:nvPr>
        </p:nvSpPr>
        <p:spPr>
          <a:xfrm>
            <a:off x="838200" y="365125"/>
            <a:ext cx="10515600" cy="60702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Arial"/>
              <a:buNone/>
            </a:pPr>
            <a:r>
              <a:rPr b="1" i="1" lang="en-US" sz="2000" u="none" strike="noStrike">
                <a:solidFill>
                  <a:schemeClr val="lt1"/>
                </a:solidFill>
                <a:latin typeface="Arial"/>
                <a:ea typeface="Arial"/>
                <a:cs typeface="Arial"/>
                <a:sym typeface="Arial"/>
              </a:rPr>
              <a:t>Task 4:</a:t>
            </a:r>
            <a:r>
              <a:rPr b="0" i="1" lang="en-US" sz="2000" u="none" strike="noStrike">
                <a:solidFill>
                  <a:schemeClr val="lt1"/>
                </a:solidFill>
                <a:latin typeface="Arial"/>
                <a:ea typeface="Arial"/>
                <a:cs typeface="Arial"/>
                <a:sym typeface="Arial"/>
              </a:rPr>
              <a:t> How does the fuel efficiency of cars vary across different body styles and model years?</a:t>
            </a:r>
            <a:endParaRPr i="1" sz="2000">
              <a:solidFill>
                <a:schemeClr val="lt1"/>
              </a:solidFill>
              <a:latin typeface="Arial"/>
              <a:ea typeface="Arial"/>
              <a:cs typeface="Arial"/>
              <a:sym typeface="Arial"/>
            </a:endParaRPr>
          </a:p>
        </p:txBody>
      </p:sp>
      <p:sp>
        <p:nvSpPr>
          <p:cNvPr id="225" name="Google Shape;225;p22"/>
          <p:cNvSpPr txBox="1"/>
          <p:nvPr>
            <p:ph idx="1" type="body"/>
          </p:nvPr>
        </p:nvSpPr>
        <p:spPr>
          <a:xfrm>
            <a:off x="838200" y="972152"/>
            <a:ext cx="10515600" cy="520481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20"/>
              <a:buNone/>
            </a:pPr>
            <a:r>
              <a:rPr b="1" i="0" lang="en-US" sz="1400" u="none" strike="noStrike">
                <a:solidFill>
                  <a:schemeClr val="lt1"/>
                </a:solidFill>
                <a:latin typeface="Arial"/>
                <a:ea typeface="Arial"/>
                <a:cs typeface="Arial"/>
                <a:sym typeface="Arial"/>
              </a:rPr>
              <a:t>Hints:</a:t>
            </a:r>
            <a:r>
              <a:rPr b="0" i="0" lang="en-US" sz="1400" u="none" strike="noStrike">
                <a:solidFill>
                  <a:schemeClr val="lt1"/>
                </a:solidFill>
                <a:latin typeface="Arial"/>
                <a:ea typeface="Arial"/>
                <a:cs typeface="Arial"/>
                <a:sym typeface="Arial"/>
              </a:rPr>
              <a:t> Line chart to show the trend of fuel efficiency (MPG) over time for each body style. Calculate the average MPG for each combination of body style and model year using AVERAGEIFS or Pivot Tables.</a:t>
            </a:r>
            <a:endParaRPr/>
          </a:p>
          <a:p>
            <a:pPr indent="0" lvl="0" marL="0" rtl="0" algn="l">
              <a:lnSpc>
                <a:spcPct val="90000"/>
              </a:lnSpc>
              <a:spcBef>
                <a:spcPts val="1400"/>
              </a:spcBef>
              <a:spcAft>
                <a:spcPts val="0"/>
              </a:spcAft>
              <a:buSzPts val="1120"/>
              <a:buNone/>
            </a:pPr>
            <a:r>
              <a:t/>
            </a:r>
            <a:endParaRPr sz="1400">
              <a:solidFill>
                <a:schemeClr val="lt1"/>
              </a:solidFill>
            </a:endParaRPr>
          </a:p>
        </p:txBody>
      </p:sp>
      <p:pic>
        <p:nvPicPr>
          <p:cNvPr id="226" name="Google Shape;226;p22"/>
          <p:cNvPicPr preferRelativeResize="0"/>
          <p:nvPr/>
        </p:nvPicPr>
        <p:blipFill rotWithShape="1">
          <a:blip r:embed="rId4">
            <a:alphaModFix/>
          </a:blip>
          <a:srcRect b="0" l="0" r="0" t="0"/>
          <a:stretch/>
        </p:blipFill>
        <p:spPr>
          <a:xfrm>
            <a:off x="396240" y="1700501"/>
            <a:ext cx="11399520" cy="46698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230" name="Shape 230"/>
        <p:cNvGrpSpPr/>
        <p:nvPr/>
      </p:nvGrpSpPr>
      <p:grpSpPr>
        <a:xfrm>
          <a:off x="0" y="0"/>
          <a:ext cx="0" cy="0"/>
          <a:chOff x="0" y="0"/>
          <a:chExt cx="0" cy="0"/>
        </a:xfrm>
      </p:grpSpPr>
      <p:sp>
        <p:nvSpPr>
          <p:cNvPr id="231" name="Google Shape;231;p23"/>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chemeClr val="dk1"/>
              </a:buClr>
              <a:buSzPts val="7200"/>
              <a:buFont typeface="Corbel"/>
              <a:buNone/>
            </a:pPr>
            <a:r>
              <a:t/>
            </a:r>
            <a:endParaRPr/>
          </a:p>
        </p:txBody>
      </p:sp>
      <p:sp>
        <p:nvSpPr>
          <p:cNvPr id="232" name="Google Shape;232;p23"/>
          <p:cNvSpPr txBox="1"/>
          <p:nvPr>
            <p:ph idx="1" type="body"/>
          </p:nvPr>
        </p:nvSpPr>
        <p:spPr>
          <a:xfrm>
            <a:off x="838200" y="5474988"/>
            <a:ext cx="10515600" cy="87630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440"/>
              <a:buNone/>
            </a:pPr>
            <a:r>
              <a:rPr lang="en-US" sz="1800">
                <a:solidFill>
                  <a:schemeClr val="lt1"/>
                </a:solidFill>
                <a:latin typeface="Arial"/>
                <a:ea typeface="Arial"/>
                <a:cs typeface="Arial"/>
                <a:sym typeface="Arial"/>
              </a:rPr>
              <a:t>The analysis revealed notable trends in fuel efficiency across different body styles over time. Hatchback configurations, including 4-door and 2-door variants, demonstrated superior fuel economy compared to other body types.</a:t>
            </a:r>
            <a:endParaRPr/>
          </a:p>
        </p:txBody>
      </p:sp>
      <p:pic>
        <p:nvPicPr>
          <p:cNvPr id="233" name="Google Shape;233;p23"/>
          <p:cNvPicPr preferRelativeResize="0"/>
          <p:nvPr/>
        </p:nvPicPr>
        <p:blipFill rotWithShape="1">
          <a:blip r:embed="rId4">
            <a:alphaModFix/>
          </a:blip>
          <a:srcRect b="0" l="0" r="0" t="0"/>
          <a:stretch/>
        </p:blipFill>
        <p:spPr>
          <a:xfrm>
            <a:off x="937492" y="506706"/>
            <a:ext cx="10317015" cy="46415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237" name="Shape 237"/>
        <p:cNvGrpSpPr/>
        <p:nvPr/>
      </p:nvGrpSpPr>
      <p:grpSpPr>
        <a:xfrm>
          <a:off x="0" y="0"/>
          <a:ext cx="0" cy="0"/>
          <a:chOff x="0" y="0"/>
          <a:chExt cx="0" cy="0"/>
        </a:xfrm>
      </p:grpSpPr>
      <p:sp>
        <p:nvSpPr>
          <p:cNvPr id="238" name="Google Shape;238;p24"/>
          <p:cNvSpPr txBox="1"/>
          <p:nvPr>
            <p:ph type="title"/>
          </p:nvPr>
        </p:nvSpPr>
        <p:spPr>
          <a:xfrm>
            <a:off x="838200" y="688370"/>
            <a:ext cx="10515600" cy="78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Arial"/>
              <a:buNone/>
            </a:pPr>
            <a:r>
              <a:rPr b="1" i="1" lang="en-US" sz="2000">
                <a:solidFill>
                  <a:schemeClr val="lt1"/>
                </a:solidFill>
                <a:latin typeface="Arial"/>
                <a:ea typeface="Arial"/>
                <a:cs typeface="Arial"/>
                <a:sym typeface="Arial"/>
              </a:rPr>
              <a:t>Task 5: </a:t>
            </a:r>
            <a:r>
              <a:rPr i="1" lang="en-US" sz="2000">
                <a:solidFill>
                  <a:schemeClr val="lt1"/>
                </a:solidFill>
                <a:latin typeface="Arial"/>
                <a:ea typeface="Arial"/>
                <a:cs typeface="Arial"/>
                <a:sym typeface="Arial"/>
              </a:rPr>
              <a:t>How does the car's horsepower, MPG, and price vary across different Brands?</a:t>
            </a:r>
            <a:br>
              <a:rPr i="1" lang="en-US" sz="2400">
                <a:solidFill>
                  <a:schemeClr val="lt1"/>
                </a:solidFill>
                <a:latin typeface="Arial"/>
                <a:ea typeface="Arial"/>
                <a:cs typeface="Arial"/>
                <a:sym typeface="Arial"/>
              </a:rPr>
            </a:br>
            <a:br>
              <a:rPr i="1" lang="en-US" sz="2400">
                <a:solidFill>
                  <a:schemeClr val="lt1"/>
                </a:solidFill>
                <a:latin typeface="Arial"/>
                <a:ea typeface="Arial"/>
                <a:cs typeface="Arial"/>
                <a:sym typeface="Arial"/>
              </a:rPr>
            </a:br>
            <a:endParaRPr i="1" sz="2400">
              <a:solidFill>
                <a:schemeClr val="lt1"/>
              </a:solidFill>
              <a:latin typeface="Arial"/>
              <a:ea typeface="Arial"/>
              <a:cs typeface="Arial"/>
              <a:sym typeface="Arial"/>
            </a:endParaRPr>
          </a:p>
        </p:txBody>
      </p:sp>
      <p:sp>
        <p:nvSpPr>
          <p:cNvPr id="239" name="Google Shape;239;p24"/>
          <p:cNvSpPr txBox="1"/>
          <p:nvPr>
            <p:ph idx="1" type="body"/>
          </p:nvPr>
        </p:nvSpPr>
        <p:spPr>
          <a:xfrm>
            <a:off x="838200" y="1078787"/>
            <a:ext cx="10515600" cy="51470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20"/>
              <a:buNone/>
            </a:pPr>
            <a:r>
              <a:rPr b="1" i="0" lang="en-US" sz="1400" u="none" strike="noStrike">
                <a:solidFill>
                  <a:schemeClr val="lt1"/>
                </a:solidFill>
                <a:latin typeface="Arial"/>
                <a:ea typeface="Arial"/>
                <a:cs typeface="Arial"/>
                <a:sym typeface="Arial"/>
              </a:rPr>
              <a:t>Hints:</a:t>
            </a:r>
            <a:r>
              <a:rPr b="0" i="0" lang="en-US" sz="1400" u="none" strike="noStrike">
                <a:solidFill>
                  <a:schemeClr val="lt1"/>
                </a:solidFill>
                <a:latin typeface="Arial"/>
                <a:ea typeface="Arial"/>
                <a:cs typeface="Arial"/>
                <a:sym typeface="Arial"/>
              </a:rPr>
              <a:t> Bubble chart to visualize the relationship between horsepower, MPG, and price across different car brands. Assign different colors to each brand and label the bubbles with the car model name. Calculate the average horsepower, MPG, and MSRP for each car brand using AVERAGEIFS or Pivot Tables.</a:t>
            </a:r>
            <a:endParaRPr/>
          </a:p>
          <a:p>
            <a:pPr indent="0" lvl="0" marL="0" rtl="0" algn="l">
              <a:lnSpc>
                <a:spcPct val="90000"/>
              </a:lnSpc>
              <a:spcBef>
                <a:spcPts val="1400"/>
              </a:spcBef>
              <a:spcAft>
                <a:spcPts val="0"/>
              </a:spcAft>
              <a:buSzPts val="1120"/>
              <a:buNone/>
            </a:pPr>
            <a:r>
              <a:t/>
            </a:r>
            <a:endParaRPr b="0" i="0" sz="1400" u="none" strike="noStrike">
              <a:solidFill>
                <a:schemeClr val="lt1"/>
              </a:solidFill>
              <a:latin typeface="Arial"/>
              <a:ea typeface="Arial"/>
              <a:cs typeface="Arial"/>
              <a:sym typeface="Arial"/>
            </a:endParaRPr>
          </a:p>
          <a:p>
            <a:pPr indent="0" lvl="0" marL="0" rtl="0" algn="l">
              <a:lnSpc>
                <a:spcPct val="90000"/>
              </a:lnSpc>
              <a:spcBef>
                <a:spcPts val="1400"/>
              </a:spcBef>
              <a:spcAft>
                <a:spcPts val="0"/>
              </a:spcAft>
              <a:buSzPts val="1120"/>
              <a:buNone/>
            </a:pPr>
            <a:r>
              <a:t/>
            </a:r>
            <a:endParaRPr sz="1400">
              <a:solidFill>
                <a:schemeClr val="lt1"/>
              </a:solidFill>
            </a:endParaRPr>
          </a:p>
        </p:txBody>
      </p:sp>
      <p:pic>
        <p:nvPicPr>
          <p:cNvPr id="240" name="Google Shape;240;p24"/>
          <p:cNvPicPr preferRelativeResize="0"/>
          <p:nvPr/>
        </p:nvPicPr>
        <p:blipFill rotWithShape="1">
          <a:blip r:embed="rId4">
            <a:alphaModFix/>
          </a:blip>
          <a:srcRect b="0" l="0" r="0" t="0"/>
          <a:stretch/>
        </p:blipFill>
        <p:spPr>
          <a:xfrm>
            <a:off x="955325" y="1992374"/>
            <a:ext cx="4976433" cy="4233473"/>
          </a:xfrm>
          <a:prstGeom prst="rect">
            <a:avLst/>
          </a:prstGeom>
          <a:noFill/>
          <a:ln>
            <a:noFill/>
          </a:ln>
        </p:spPr>
      </p:pic>
      <p:pic>
        <p:nvPicPr>
          <p:cNvPr id="241" name="Google Shape;241;p24"/>
          <p:cNvPicPr preferRelativeResize="0"/>
          <p:nvPr/>
        </p:nvPicPr>
        <p:blipFill rotWithShape="1">
          <a:blip r:embed="rId5">
            <a:alphaModFix/>
          </a:blip>
          <a:srcRect b="0" l="0" r="0" t="0"/>
          <a:stretch/>
        </p:blipFill>
        <p:spPr>
          <a:xfrm>
            <a:off x="6412661" y="2010354"/>
            <a:ext cx="4941139" cy="42334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245" name="Shape 245"/>
        <p:cNvGrpSpPr/>
        <p:nvPr/>
      </p:nvGrpSpPr>
      <p:grpSpPr>
        <a:xfrm>
          <a:off x="0" y="0"/>
          <a:ext cx="0" cy="0"/>
          <a:chOff x="0" y="0"/>
          <a:chExt cx="0" cy="0"/>
        </a:xfrm>
      </p:grpSpPr>
      <p:sp>
        <p:nvSpPr>
          <p:cNvPr id="246" name="Google Shape;246;p25"/>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chemeClr val="dk1"/>
              </a:buClr>
              <a:buSzPts val="7200"/>
              <a:buFont typeface="Corbel"/>
              <a:buNone/>
            </a:pPr>
            <a:r>
              <a:t/>
            </a:r>
            <a:endParaRPr/>
          </a:p>
        </p:txBody>
      </p:sp>
      <p:sp>
        <p:nvSpPr>
          <p:cNvPr id="247" name="Google Shape;247;p25"/>
          <p:cNvSpPr txBox="1"/>
          <p:nvPr>
            <p:ph idx="1" type="body"/>
          </p:nvPr>
        </p:nvSpPr>
        <p:spPr>
          <a:xfrm>
            <a:off x="557784" y="4941254"/>
            <a:ext cx="10515600" cy="1500187"/>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1440"/>
              <a:buNone/>
            </a:pPr>
            <a:r>
              <a:rPr lang="en-US" sz="1800">
                <a:solidFill>
                  <a:schemeClr val="lt1"/>
                </a:solidFill>
                <a:latin typeface="Arial"/>
                <a:ea typeface="Arial"/>
                <a:cs typeface="Arial"/>
                <a:sym typeface="Arial"/>
              </a:rPr>
              <a:t>The analysis revealed significant variations in engine horsepower, fuel efficiency, and pricing across different automotive brands. For instance, BMW demonstrated a balanced approach, offering moderate engine power coupled with reasonable fuel economy at a mid-range price point. In contrast, Bugatti positioned itself as a luxury performance brand, prioritizing high horsepower and exclusive pricing. This analysis underscores the diverse strategies employed by automakers to cater to distinct market segments.</a:t>
            </a:r>
            <a:endParaRPr/>
          </a:p>
        </p:txBody>
      </p:sp>
      <p:pic>
        <p:nvPicPr>
          <p:cNvPr id="248" name="Google Shape;248;p25"/>
          <p:cNvPicPr preferRelativeResize="0"/>
          <p:nvPr/>
        </p:nvPicPr>
        <p:blipFill rotWithShape="1">
          <a:blip r:embed="rId4">
            <a:alphaModFix/>
          </a:blip>
          <a:srcRect b="0" l="0" r="0" t="0"/>
          <a:stretch/>
        </p:blipFill>
        <p:spPr>
          <a:xfrm>
            <a:off x="688239" y="416559"/>
            <a:ext cx="10815521" cy="43586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252" name="Shape 252"/>
        <p:cNvGrpSpPr/>
        <p:nvPr/>
      </p:nvGrpSpPr>
      <p:grpSpPr>
        <a:xfrm>
          <a:off x="0" y="0"/>
          <a:ext cx="0" cy="0"/>
          <a:chOff x="0" y="0"/>
          <a:chExt cx="0" cy="0"/>
        </a:xfrm>
      </p:grpSpPr>
      <p:sp>
        <p:nvSpPr>
          <p:cNvPr id="253" name="Google Shape;253;p26"/>
          <p:cNvSpPr txBox="1"/>
          <p:nvPr>
            <p:ph type="title"/>
          </p:nvPr>
        </p:nvSpPr>
        <p:spPr>
          <a:xfrm>
            <a:off x="838200" y="365126"/>
            <a:ext cx="10515600" cy="74805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RESULT</a:t>
            </a:r>
            <a:endParaRPr/>
          </a:p>
        </p:txBody>
      </p:sp>
      <p:sp>
        <p:nvSpPr>
          <p:cNvPr id="254" name="Google Shape;254;p26"/>
          <p:cNvSpPr txBox="1"/>
          <p:nvPr>
            <p:ph idx="1" type="body"/>
          </p:nvPr>
        </p:nvSpPr>
        <p:spPr>
          <a:xfrm>
            <a:off x="742122" y="1440620"/>
            <a:ext cx="10611678" cy="541738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SzPts val="1280"/>
              <a:buChar char="•"/>
            </a:pPr>
            <a:r>
              <a:rPr b="1" lang="en-US" sz="1600">
                <a:solidFill>
                  <a:schemeClr val="lt1"/>
                </a:solidFill>
                <a:latin typeface="Arial"/>
                <a:ea typeface="Arial"/>
                <a:cs typeface="Arial"/>
                <a:sym typeface="Arial"/>
              </a:rPr>
              <a:t>MSRP Variation by Brand and Body Style</a:t>
            </a:r>
            <a:endParaRPr/>
          </a:p>
          <a:p>
            <a:pPr indent="0" lvl="0" marL="0" marR="0" rtl="0" algn="just">
              <a:lnSpc>
                <a:spcPct val="90000"/>
              </a:lnSpc>
              <a:spcBef>
                <a:spcPts val="400"/>
              </a:spcBef>
              <a:spcAft>
                <a:spcPts val="0"/>
              </a:spcAft>
              <a:buSzPts val="1280"/>
              <a:buNone/>
            </a:pPr>
            <a:r>
              <a:rPr lang="en-US" sz="1600">
                <a:solidFill>
                  <a:schemeClr val="lt1"/>
                </a:solidFill>
                <a:latin typeface="Arial"/>
                <a:ea typeface="Arial"/>
                <a:cs typeface="Arial"/>
                <a:sym typeface="Arial"/>
              </a:rPr>
              <a:t>The analysis indicates a strong correlation between vehicle price (MSRP) and both brand and body style. Luxury brands such as Bugatti, Maybach, and Rolls-Royce command significantly higher price points compared to mainstream brands. Similarly, specific body styles, like SUVs and coupes, often carry premium price tags.</a:t>
            </a:r>
            <a:endParaRPr/>
          </a:p>
          <a:p>
            <a:pPr indent="0" lvl="0" marL="0" marR="0" rtl="0" algn="just">
              <a:lnSpc>
                <a:spcPct val="90000"/>
              </a:lnSpc>
              <a:spcBef>
                <a:spcPts val="400"/>
              </a:spcBef>
              <a:spcAft>
                <a:spcPts val="0"/>
              </a:spcAft>
              <a:buSzPts val="1280"/>
              <a:buChar char="•"/>
            </a:pPr>
            <a:r>
              <a:rPr b="1" lang="en-US" sz="1600">
                <a:solidFill>
                  <a:schemeClr val="lt1"/>
                </a:solidFill>
                <a:latin typeface="Arial"/>
                <a:ea typeface="Arial"/>
                <a:cs typeface="Arial"/>
                <a:sym typeface="Arial"/>
              </a:rPr>
              <a:t>Engine Power and Pricing Correlation</a:t>
            </a:r>
            <a:endParaRPr/>
          </a:p>
          <a:p>
            <a:pPr indent="0" lvl="0" marL="0" marR="0" rtl="0" algn="just">
              <a:lnSpc>
                <a:spcPct val="90000"/>
              </a:lnSpc>
              <a:spcBef>
                <a:spcPts val="400"/>
              </a:spcBef>
              <a:spcAft>
                <a:spcPts val="0"/>
              </a:spcAft>
              <a:buSzPts val="1280"/>
              <a:buNone/>
            </a:pPr>
            <a:r>
              <a:rPr lang="en-US" sz="1600">
                <a:solidFill>
                  <a:schemeClr val="lt1"/>
                </a:solidFill>
                <a:latin typeface="Arial"/>
                <a:ea typeface="Arial"/>
                <a:cs typeface="Arial"/>
                <a:sym typeface="Arial"/>
              </a:rPr>
              <a:t>Engine horsepower is a significant factor influencing vehicle price. Higher horsepower ratings are typically associated with increased vehicle cost, reflecting consumer willingness to pay a premium for enhanced engine performance.</a:t>
            </a:r>
            <a:endParaRPr/>
          </a:p>
          <a:p>
            <a:pPr indent="0" lvl="0" marL="0" marR="0" rtl="0" algn="just">
              <a:lnSpc>
                <a:spcPct val="90000"/>
              </a:lnSpc>
              <a:spcBef>
                <a:spcPts val="400"/>
              </a:spcBef>
              <a:spcAft>
                <a:spcPts val="0"/>
              </a:spcAft>
              <a:buSzPts val="1280"/>
              <a:buChar char="•"/>
            </a:pPr>
            <a:r>
              <a:rPr b="1" lang="en-US" sz="1600">
                <a:solidFill>
                  <a:schemeClr val="lt1"/>
                </a:solidFill>
                <a:latin typeface="Arial"/>
                <a:ea typeface="Arial"/>
                <a:cs typeface="Arial"/>
                <a:sym typeface="Arial"/>
              </a:rPr>
              <a:t>Key Factors Influencing Car Pricing</a:t>
            </a:r>
            <a:endParaRPr/>
          </a:p>
          <a:p>
            <a:pPr indent="0" lvl="0" marL="0" marR="0" rtl="0" algn="just">
              <a:lnSpc>
                <a:spcPct val="90000"/>
              </a:lnSpc>
              <a:spcBef>
                <a:spcPts val="400"/>
              </a:spcBef>
              <a:spcAft>
                <a:spcPts val="0"/>
              </a:spcAft>
              <a:buSzPts val="1280"/>
              <a:buNone/>
            </a:pPr>
            <a:r>
              <a:rPr lang="en-US" sz="1600">
                <a:solidFill>
                  <a:schemeClr val="lt1"/>
                </a:solidFill>
                <a:latin typeface="Arial"/>
                <a:ea typeface="Arial"/>
                <a:cs typeface="Arial"/>
                <a:sym typeface="Arial"/>
              </a:rPr>
              <a:t>The analysis highlights the interplay of various car features in determining overall pricing. Engine specifications, including cylinder count, horsepower, and fuel efficiency (both city and highway), significantly impact the final price. Vehicle style also plays a role in price differentiation. A comprehensive understanding of these factors is crucial for automakers to establish competitive pricing strategies and align product offerings with consumer preferences.</a:t>
            </a:r>
            <a:endParaRPr/>
          </a:p>
          <a:p>
            <a:pPr indent="0" lvl="0" marL="0" marR="0" rtl="0" algn="just">
              <a:lnSpc>
                <a:spcPct val="90000"/>
              </a:lnSpc>
              <a:spcBef>
                <a:spcPts val="400"/>
              </a:spcBef>
              <a:spcAft>
                <a:spcPts val="0"/>
              </a:spcAft>
              <a:buSzPts val="1280"/>
              <a:buChar char="•"/>
            </a:pPr>
            <a:r>
              <a:rPr b="1" lang="en-US" sz="1600">
                <a:solidFill>
                  <a:schemeClr val="lt1"/>
                </a:solidFill>
                <a:latin typeface="Arial"/>
                <a:ea typeface="Arial"/>
                <a:cs typeface="Arial"/>
                <a:sym typeface="Arial"/>
              </a:rPr>
              <a:t>Fuel Efficiency Trends</a:t>
            </a:r>
            <a:endParaRPr/>
          </a:p>
          <a:p>
            <a:pPr indent="0" lvl="0" marL="0" rtl="0" algn="l">
              <a:lnSpc>
                <a:spcPct val="90000"/>
              </a:lnSpc>
              <a:spcBef>
                <a:spcPts val="1800"/>
              </a:spcBef>
              <a:spcAft>
                <a:spcPts val="0"/>
              </a:spcAft>
              <a:buSzPts val="1280"/>
              <a:buNone/>
            </a:pPr>
            <a:r>
              <a:rPr lang="en-US" sz="1600">
                <a:solidFill>
                  <a:schemeClr val="lt1"/>
                </a:solidFill>
                <a:latin typeface="Arial"/>
                <a:ea typeface="Arial"/>
                <a:cs typeface="Arial"/>
                <a:sym typeface="Arial"/>
              </a:rPr>
              <a:t>The analysis reveals fluctuations in fuel efficiency across different body styles and model years. While there has been an overall improvement in fuel economy, distinct variations persist among vehicle body types. These insights empower consumers to make informed purchasing decisions by selecting models with superior fuel efficiency.</a:t>
            </a:r>
            <a:endParaRPr sz="1600">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258" name="Shape 258"/>
        <p:cNvGrpSpPr/>
        <p:nvPr/>
      </p:nvGrpSpPr>
      <p:grpSpPr>
        <a:xfrm>
          <a:off x="0" y="0"/>
          <a:ext cx="0" cy="0"/>
          <a:chOff x="0" y="0"/>
          <a:chExt cx="0" cy="0"/>
        </a:xfrm>
      </p:grpSpPr>
      <p:sp>
        <p:nvSpPr>
          <p:cNvPr id="259" name="Google Shape;259;p27"/>
          <p:cNvSpPr txBox="1"/>
          <p:nvPr>
            <p:ph type="title"/>
          </p:nvPr>
        </p:nvSpPr>
        <p:spPr>
          <a:xfrm>
            <a:off x="1010920" y="319722"/>
            <a:ext cx="10515600" cy="512127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9600"/>
              <a:buFont typeface="Arial"/>
              <a:buNone/>
            </a:pPr>
            <a:r>
              <a:rPr b="1" lang="en-US" sz="9600">
                <a:solidFill>
                  <a:schemeClr val="lt1"/>
                </a:solidFill>
                <a:latin typeface="Arial"/>
                <a:ea typeface="Arial"/>
                <a:cs typeface="Arial"/>
                <a:sym typeface="Arial"/>
              </a:rPr>
              <a:t>THANK YOU</a:t>
            </a:r>
            <a:endParaRPr/>
          </a:p>
        </p:txBody>
      </p:sp>
      <p:sp>
        <p:nvSpPr>
          <p:cNvPr id="260" name="Google Shape;260;p27"/>
          <p:cNvSpPr txBox="1"/>
          <p:nvPr/>
        </p:nvSpPr>
        <p:spPr>
          <a:xfrm>
            <a:off x="517675" y="3907526"/>
            <a:ext cx="1115665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sng" cap="none" strike="noStrike">
                <a:solidFill>
                  <a:schemeClr val="dk1"/>
                </a:solidFill>
                <a:highlight>
                  <a:srgbClr val="00FF00"/>
                </a:highlight>
                <a:latin typeface="Arial"/>
                <a:ea typeface="Arial"/>
                <a:cs typeface="Arial"/>
                <a:sym typeface="Arial"/>
                <a:hlinkClick r:id="rId4">
                  <a:extLst>
                    <a:ext uri="{A12FA001-AC4F-418D-AE19-62706E023703}">
                      <ahyp:hlinkClr val="tx"/>
                    </a:ext>
                  </a:extLst>
                </a:hlinkClick>
              </a:rPr>
              <a:t>EXCEL FILE FOR ANALYSIS TASK</a:t>
            </a:r>
            <a:endParaRPr b="1" i="0" sz="4000" u="sng" cap="none" strike="noStrike">
              <a:solidFill>
                <a:schemeClr val="dk1"/>
              </a:solidFill>
              <a:highlight>
                <a:srgbClr val="00FF00"/>
              </a:highlight>
              <a:latin typeface="Arial"/>
              <a:ea typeface="Arial"/>
              <a:cs typeface="Arial"/>
              <a:sym typeface="Arial"/>
            </a:endParaRPr>
          </a:p>
          <a:p>
            <a:pPr indent="0" lvl="0" marL="0" marR="0" rtl="0" algn="ctr">
              <a:spcBef>
                <a:spcPts val="0"/>
              </a:spcBef>
              <a:spcAft>
                <a:spcPts val="0"/>
              </a:spcAft>
              <a:buNone/>
            </a:pPr>
            <a:r>
              <a:rPr b="1" i="0" lang="en-US" sz="4000" u="sng" cap="none" strike="noStrike">
                <a:solidFill>
                  <a:schemeClr val="dk1"/>
                </a:solidFill>
                <a:highlight>
                  <a:srgbClr val="00FF00"/>
                </a:highlight>
                <a:latin typeface="Arial"/>
                <a:ea typeface="Arial"/>
                <a:cs typeface="Arial"/>
                <a:sym typeface="Arial"/>
                <a:hlinkClick r:id="rId5">
                  <a:extLst>
                    <a:ext uri="{A12FA001-AC4F-418D-AE19-62706E023703}">
                      <ahyp:hlinkClr val="tx"/>
                    </a:ext>
                  </a:extLst>
                </a:hlinkClick>
              </a:rPr>
              <a:t>EXCEL FILE FOR DASHBOARD TASK</a:t>
            </a:r>
            <a:endParaRPr b="1" i="0" sz="4000" u="sng" cap="none" strike="noStrike">
              <a:solidFill>
                <a:schemeClr val="dk1"/>
              </a:solidFill>
              <a:highlight>
                <a:srgbClr val="00FF00"/>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98" name="Shape 98"/>
        <p:cNvGrpSpPr/>
        <p:nvPr/>
      </p:nvGrpSpPr>
      <p:grpSpPr>
        <a:xfrm>
          <a:off x="0" y="0"/>
          <a:ext cx="0" cy="0"/>
          <a:chOff x="0" y="0"/>
          <a:chExt cx="0" cy="0"/>
        </a:xfrm>
      </p:grpSpPr>
      <p:sp>
        <p:nvSpPr>
          <p:cNvPr id="99" name="Google Shape;99;p3"/>
          <p:cNvSpPr txBox="1"/>
          <p:nvPr>
            <p:ph type="title"/>
          </p:nvPr>
        </p:nvSpPr>
        <p:spPr>
          <a:xfrm>
            <a:off x="838199" y="288758"/>
            <a:ext cx="10515600" cy="7411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DATASET DESCRIPTION</a:t>
            </a:r>
            <a:endParaRPr/>
          </a:p>
        </p:txBody>
      </p:sp>
      <p:sp>
        <p:nvSpPr>
          <p:cNvPr id="100" name="Google Shape;100;p3"/>
          <p:cNvSpPr txBox="1"/>
          <p:nvPr>
            <p:ph idx="1" type="body"/>
          </p:nvPr>
        </p:nvSpPr>
        <p:spPr>
          <a:xfrm>
            <a:off x="667752" y="1338546"/>
            <a:ext cx="10856495" cy="5821648"/>
          </a:xfrm>
          <a:prstGeom prst="rect">
            <a:avLst/>
          </a:prstGeom>
          <a:noFill/>
          <a:ln>
            <a:noFill/>
          </a:ln>
        </p:spPr>
        <p:txBody>
          <a:bodyPr anchorCtr="0" anchor="t" bIns="45700" lIns="91425" spcFirstLastPara="1" rIns="91425" wrap="square" tIns="45700">
            <a:noAutofit/>
          </a:bodyPr>
          <a:lstStyle/>
          <a:p>
            <a:pPr indent="-182880" lvl="0" marL="228600" rtl="0" algn="l">
              <a:lnSpc>
                <a:spcPct val="90000"/>
              </a:lnSpc>
              <a:spcBef>
                <a:spcPts val="0"/>
              </a:spcBef>
              <a:spcAft>
                <a:spcPts val="0"/>
              </a:spcAft>
              <a:buSzPts val="1440"/>
              <a:buChar char="•"/>
            </a:pPr>
            <a:r>
              <a:rPr b="0" i="0" lang="en-US" sz="1800" u="none" strike="noStrike">
                <a:solidFill>
                  <a:schemeClr val="lt1"/>
                </a:solidFill>
                <a:latin typeface="Arial"/>
                <a:ea typeface="Arial"/>
                <a:cs typeface="Arial"/>
                <a:sym typeface="Arial"/>
              </a:rPr>
              <a:t>The variables in the dataset are:</a:t>
            </a:r>
            <a:endParaRPr b="0" sz="1400">
              <a:solidFill>
                <a:schemeClr val="lt1"/>
              </a:solidFill>
              <a:latin typeface="Arial"/>
              <a:ea typeface="Arial"/>
              <a:cs typeface="Arial"/>
              <a:sym typeface="Arial"/>
            </a:endParaRPr>
          </a:p>
          <a:p>
            <a:pPr indent="-182880" lvl="0" marL="228600" rtl="0" algn="l">
              <a:lnSpc>
                <a:spcPct val="90000"/>
              </a:lnSpc>
              <a:spcBef>
                <a:spcPts val="0"/>
              </a:spcBef>
              <a:spcAft>
                <a:spcPts val="0"/>
              </a:spcAft>
              <a:buSzPts val="1120"/>
              <a:buFont typeface="Arial"/>
              <a:buChar char="•"/>
            </a:pPr>
            <a:br>
              <a:rPr b="0" lang="en-US" sz="1400">
                <a:solidFill>
                  <a:schemeClr val="lt1"/>
                </a:solidFill>
                <a:latin typeface="Arial"/>
                <a:ea typeface="Arial"/>
                <a:cs typeface="Arial"/>
                <a:sym typeface="Arial"/>
              </a:rPr>
            </a:br>
            <a:r>
              <a:rPr b="1" i="0" lang="en-US" sz="1800" u="none" strike="noStrike">
                <a:solidFill>
                  <a:schemeClr val="lt1"/>
                </a:solidFill>
                <a:latin typeface="Arial"/>
                <a:ea typeface="Arial"/>
                <a:cs typeface="Arial"/>
                <a:sym typeface="Arial"/>
              </a:rPr>
              <a:t>Make: </a:t>
            </a:r>
            <a:r>
              <a:rPr b="0" i="0" lang="en-US" sz="1800" u="none" strike="noStrike">
                <a:solidFill>
                  <a:schemeClr val="lt1"/>
                </a:solidFill>
                <a:latin typeface="Arial"/>
                <a:ea typeface="Arial"/>
                <a:cs typeface="Arial"/>
                <a:sym typeface="Arial"/>
              </a:rPr>
              <a:t>the make or brand of the car</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Model: </a:t>
            </a:r>
            <a:r>
              <a:rPr b="0" i="0" lang="en-US" sz="1800" u="none" strike="noStrike">
                <a:solidFill>
                  <a:schemeClr val="lt1"/>
                </a:solidFill>
                <a:latin typeface="Arial"/>
                <a:ea typeface="Arial"/>
                <a:cs typeface="Arial"/>
                <a:sym typeface="Arial"/>
              </a:rPr>
              <a:t>the specific model of the car</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Year: </a:t>
            </a:r>
            <a:r>
              <a:rPr b="0" i="0" lang="en-US" sz="1800" u="none" strike="noStrike">
                <a:solidFill>
                  <a:schemeClr val="lt1"/>
                </a:solidFill>
                <a:latin typeface="Arial"/>
                <a:ea typeface="Arial"/>
                <a:cs typeface="Arial"/>
                <a:sym typeface="Arial"/>
              </a:rPr>
              <a:t>the year the car was released</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Engine Fuel Type</a:t>
            </a:r>
            <a:r>
              <a:rPr b="0" i="0" lang="en-US" sz="1800" u="none" strike="noStrike">
                <a:solidFill>
                  <a:schemeClr val="lt1"/>
                </a:solidFill>
                <a:latin typeface="Arial"/>
                <a:ea typeface="Arial"/>
                <a:cs typeface="Arial"/>
                <a:sym typeface="Arial"/>
              </a:rPr>
              <a:t>: the type of fuel used by the car (gasoline, diesel, etc.)</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Engine HP:</a:t>
            </a:r>
            <a:r>
              <a:rPr b="0" i="0" lang="en-US" sz="1800" u="none" strike="noStrike">
                <a:solidFill>
                  <a:schemeClr val="lt1"/>
                </a:solidFill>
                <a:latin typeface="Arial"/>
                <a:ea typeface="Arial"/>
                <a:cs typeface="Arial"/>
                <a:sym typeface="Arial"/>
              </a:rPr>
              <a:t> the horsepower of the car's engine</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Engine Cylinders:</a:t>
            </a:r>
            <a:r>
              <a:rPr b="0" i="0" lang="en-US" sz="1800" u="none" strike="noStrike">
                <a:solidFill>
                  <a:schemeClr val="lt1"/>
                </a:solidFill>
                <a:latin typeface="Arial"/>
                <a:ea typeface="Arial"/>
                <a:cs typeface="Arial"/>
                <a:sym typeface="Arial"/>
              </a:rPr>
              <a:t> the number of cylinders in the car's engine</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Transmission Type</a:t>
            </a:r>
            <a:r>
              <a:rPr b="0" i="0" lang="en-US" sz="1800" u="none" strike="noStrike">
                <a:solidFill>
                  <a:schemeClr val="lt1"/>
                </a:solidFill>
                <a:latin typeface="Arial"/>
                <a:ea typeface="Arial"/>
                <a:cs typeface="Arial"/>
                <a:sym typeface="Arial"/>
              </a:rPr>
              <a:t>: the type of transmission (automatic or manual)</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Driven_Wheels:</a:t>
            </a:r>
            <a:r>
              <a:rPr b="0" i="0" lang="en-US" sz="1800" u="none" strike="noStrike">
                <a:solidFill>
                  <a:schemeClr val="lt1"/>
                </a:solidFill>
                <a:latin typeface="Arial"/>
                <a:ea typeface="Arial"/>
                <a:cs typeface="Arial"/>
                <a:sym typeface="Arial"/>
              </a:rPr>
              <a:t> the type of wheels driven by the car (front, rear, all)</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Number of Doors:</a:t>
            </a:r>
            <a:r>
              <a:rPr b="0" i="0" lang="en-US" sz="1800" u="none" strike="noStrike">
                <a:solidFill>
                  <a:schemeClr val="lt1"/>
                </a:solidFill>
                <a:latin typeface="Arial"/>
                <a:ea typeface="Arial"/>
                <a:cs typeface="Arial"/>
                <a:sym typeface="Arial"/>
              </a:rPr>
              <a:t> the number of doors the car has</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Market Category: </a:t>
            </a:r>
            <a:r>
              <a:rPr b="0" i="0" lang="en-US" sz="1800" u="none" strike="noStrike">
                <a:solidFill>
                  <a:schemeClr val="lt1"/>
                </a:solidFill>
                <a:latin typeface="Arial"/>
                <a:ea typeface="Arial"/>
                <a:cs typeface="Arial"/>
                <a:sym typeface="Arial"/>
              </a:rPr>
              <a:t>the market category the car belongs to (Luxury, Performance, etc.)</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Vehicle Size:</a:t>
            </a:r>
            <a:r>
              <a:rPr b="0" i="0" lang="en-US" sz="1800" u="none" strike="noStrike">
                <a:solidFill>
                  <a:schemeClr val="lt1"/>
                </a:solidFill>
                <a:latin typeface="Arial"/>
                <a:ea typeface="Arial"/>
                <a:cs typeface="Arial"/>
                <a:sym typeface="Arial"/>
              </a:rPr>
              <a:t> the size of the car </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Vehicle Style:</a:t>
            </a:r>
            <a:r>
              <a:rPr b="0" i="0" lang="en-US" sz="1800" u="none" strike="noStrike">
                <a:solidFill>
                  <a:schemeClr val="lt1"/>
                </a:solidFill>
                <a:latin typeface="Arial"/>
                <a:ea typeface="Arial"/>
                <a:cs typeface="Arial"/>
                <a:sym typeface="Arial"/>
              </a:rPr>
              <a:t> the style of the car (Sedan, Coupe, etc.)</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Highway MPG:</a:t>
            </a:r>
            <a:r>
              <a:rPr b="0" i="0" lang="en-US" sz="1800" u="none" strike="noStrike">
                <a:solidFill>
                  <a:schemeClr val="lt1"/>
                </a:solidFill>
                <a:latin typeface="Arial"/>
                <a:ea typeface="Arial"/>
                <a:cs typeface="Arial"/>
                <a:sym typeface="Arial"/>
              </a:rPr>
              <a:t> the estimated miles per gallon the car gets on the highway</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City MPG:</a:t>
            </a:r>
            <a:r>
              <a:rPr b="0" i="0" lang="en-US" sz="1800" u="none" strike="noStrike">
                <a:solidFill>
                  <a:schemeClr val="lt1"/>
                </a:solidFill>
                <a:latin typeface="Arial"/>
                <a:ea typeface="Arial"/>
                <a:cs typeface="Arial"/>
                <a:sym typeface="Arial"/>
              </a:rPr>
              <a:t> the estimated miles per gallon the car gets in the city</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Popularity:</a:t>
            </a:r>
            <a:r>
              <a:rPr b="0" i="0" lang="en-US" sz="1800" u="none" strike="noStrike">
                <a:solidFill>
                  <a:schemeClr val="lt1"/>
                </a:solidFill>
                <a:latin typeface="Arial"/>
                <a:ea typeface="Arial"/>
                <a:cs typeface="Arial"/>
                <a:sym typeface="Arial"/>
              </a:rPr>
              <a:t> a ranking of the popularity of the car (based on the number of times it has been viewed on Edmunds.com)</a:t>
            </a:r>
            <a:endParaRPr/>
          </a:p>
          <a:p>
            <a:pPr indent="-182880" lvl="0" marL="228600" rtl="0" algn="l">
              <a:lnSpc>
                <a:spcPct val="90000"/>
              </a:lnSpc>
              <a:spcBef>
                <a:spcPts val="0"/>
              </a:spcBef>
              <a:spcAft>
                <a:spcPts val="0"/>
              </a:spcAft>
              <a:buSzPts val="1440"/>
              <a:buFont typeface="Arial"/>
              <a:buChar char="•"/>
            </a:pPr>
            <a:r>
              <a:rPr b="1" i="0" lang="en-US" sz="1800" u="none" strike="noStrike">
                <a:solidFill>
                  <a:schemeClr val="lt1"/>
                </a:solidFill>
                <a:latin typeface="Arial"/>
                <a:ea typeface="Arial"/>
                <a:cs typeface="Arial"/>
                <a:sym typeface="Arial"/>
              </a:rPr>
              <a:t>MSRP:</a:t>
            </a:r>
            <a:r>
              <a:rPr b="0" i="0" lang="en-US" sz="1800" u="none" strike="noStrike">
                <a:solidFill>
                  <a:schemeClr val="lt1"/>
                </a:solidFill>
                <a:latin typeface="Arial"/>
                <a:ea typeface="Arial"/>
                <a:cs typeface="Arial"/>
                <a:sym typeface="Arial"/>
              </a:rPr>
              <a:t> the manufacturer's suggested retail price of the car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04" name="Shape 104"/>
        <p:cNvGrpSpPr/>
        <p:nvPr/>
      </p:nvGrpSpPr>
      <p:grpSpPr>
        <a:xfrm>
          <a:off x="0" y="0"/>
          <a:ext cx="0" cy="0"/>
          <a:chOff x="0" y="0"/>
          <a:chExt cx="0" cy="0"/>
        </a:xfrm>
      </p:grpSpPr>
      <p:sp>
        <p:nvSpPr>
          <p:cNvPr id="105" name="Google Shape;105;p4"/>
          <p:cNvSpPr txBox="1"/>
          <p:nvPr>
            <p:ph type="title"/>
          </p:nvPr>
        </p:nvSpPr>
        <p:spPr>
          <a:xfrm>
            <a:off x="838200" y="365125"/>
            <a:ext cx="10515600" cy="88615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TECH STACK USED</a:t>
            </a:r>
            <a:endParaRPr/>
          </a:p>
        </p:txBody>
      </p:sp>
      <p:sp>
        <p:nvSpPr>
          <p:cNvPr id="106" name="Google Shape;106;p4"/>
          <p:cNvSpPr txBox="1"/>
          <p:nvPr>
            <p:ph idx="1" type="body"/>
          </p:nvPr>
        </p:nvSpPr>
        <p:spPr>
          <a:xfrm>
            <a:off x="838200" y="1498366"/>
            <a:ext cx="10586987" cy="5167764"/>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SzPts val="1440"/>
              <a:buNone/>
            </a:pPr>
            <a:r>
              <a:rPr lang="en-US" sz="1800">
                <a:solidFill>
                  <a:schemeClr val="lt1"/>
                </a:solidFill>
                <a:latin typeface="Arial"/>
                <a:ea typeface="Arial"/>
                <a:cs typeface="Arial"/>
                <a:sym typeface="Arial"/>
              </a:rPr>
              <a:t>I have used MS Office LTSC Professional Plus 2021 version for my project -</a:t>
            </a:r>
            <a:endParaRPr/>
          </a:p>
          <a:p>
            <a:pPr indent="0" lvl="0" marL="0" marR="0" rtl="0" algn="just">
              <a:lnSpc>
                <a:spcPct val="90000"/>
              </a:lnSpc>
              <a:spcBef>
                <a:spcPts val="400"/>
              </a:spcBef>
              <a:spcAft>
                <a:spcPts val="0"/>
              </a:spcAft>
              <a:buSzPts val="1440"/>
              <a:buNone/>
            </a:pPr>
            <a:r>
              <a:rPr b="1" lang="en-US" sz="1800">
                <a:solidFill>
                  <a:schemeClr val="lt1"/>
                </a:solidFill>
                <a:latin typeface="Arial"/>
                <a:ea typeface="Arial"/>
                <a:cs typeface="Arial"/>
                <a:sym typeface="Arial"/>
              </a:rPr>
              <a:t>MS Excel: </a:t>
            </a:r>
            <a:endParaRPr/>
          </a:p>
          <a:p>
            <a:pPr indent="-342900" lvl="0" marL="342900" marR="0" rtl="0" algn="just">
              <a:lnSpc>
                <a:spcPct val="90000"/>
              </a:lnSpc>
              <a:spcBef>
                <a:spcPts val="400"/>
              </a:spcBef>
              <a:spcAft>
                <a:spcPts val="0"/>
              </a:spcAft>
              <a:buSzPts val="1440"/>
              <a:buFont typeface="Times New Roman"/>
              <a:buChar char="•"/>
            </a:pPr>
            <a:r>
              <a:rPr b="1" lang="en-US" sz="1800">
                <a:solidFill>
                  <a:schemeClr val="lt1"/>
                </a:solidFill>
                <a:latin typeface="Arial"/>
                <a:ea typeface="Arial"/>
                <a:cs typeface="Arial"/>
                <a:sym typeface="Arial"/>
              </a:rPr>
              <a:t>Numerical Data: </a:t>
            </a:r>
            <a:r>
              <a:rPr lang="en-US" sz="1800">
                <a:solidFill>
                  <a:schemeClr val="lt1"/>
                </a:solidFill>
                <a:latin typeface="Arial"/>
                <a:ea typeface="Arial"/>
                <a:cs typeface="Arial"/>
                <a:sym typeface="Arial"/>
              </a:rPr>
              <a:t>Storing and manipulating numbers, performing calculations using formulas and functions, and creating financial models.</a:t>
            </a:r>
            <a:endParaRPr/>
          </a:p>
          <a:p>
            <a:pPr indent="-342900" lvl="0" marL="342900" marR="0" rtl="0" algn="just">
              <a:lnSpc>
                <a:spcPct val="90000"/>
              </a:lnSpc>
              <a:spcBef>
                <a:spcPts val="400"/>
              </a:spcBef>
              <a:spcAft>
                <a:spcPts val="0"/>
              </a:spcAft>
              <a:buSzPts val="1440"/>
              <a:buFont typeface="Times New Roman"/>
              <a:buChar char="•"/>
            </a:pPr>
            <a:r>
              <a:rPr b="1" lang="en-US" sz="1800">
                <a:solidFill>
                  <a:schemeClr val="lt1"/>
                </a:solidFill>
                <a:latin typeface="Arial"/>
                <a:ea typeface="Arial"/>
                <a:cs typeface="Arial"/>
                <a:sym typeface="Arial"/>
              </a:rPr>
              <a:t>Data Tables and Charts: </a:t>
            </a:r>
            <a:r>
              <a:rPr lang="en-US" sz="1800">
                <a:solidFill>
                  <a:schemeClr val="lt1"/>
                </a:solidFill>
                <a:latin typeface="Arial"/>
                <a:ea typeface="Arial"/>
                <a:cs typeface="Arial"/>
                <a:sym typeface="Arial"/>
              </a:rPr>
              <a:t>Organizing large datasets into rows and columns, and generating various charts and graphs to visually represent trends and patterns.</a:t>
            </a:r>
            <a:endParaRPr/>
          </a:p>
          <a:p>
            <a:pPr indent="-342900" lvl="0" marL="342900" marR="0" rtl="0" algn="just">
              <a:lnSpc>
                <a:spcPct val="90000"/>
              </a:lnSpc>
              <a:spcBef>
                <a:spcPts val="400"/>
              </a:spcBef>
              <a:spcAft>
                <a:spcPts val="0"/>
              </a:spcAft>
              <a:buSzPts val="1440"/>
              <a:buFont typeface="Times New Roman"/>
              <a:buChar char="•"/>
            </a:pPr>
            <a:r>
              <a:rPr b="1" lang="en-US" sz="1800">
                <a:solidFill>
                  <a:schemeClr val="lt1"/>
                </a:solidFill>
                <a:latin typeface="Arial"/>
                <a:ea typeface="Arial"/>
                <a:cs typeface="Arial"/>
                <a:sym typeface="Arial"/>
              </a:rPr>
              <a:t>Data Analysis Tools: </a:t>
            </a:r>
            <a:r>
              <a:rPr lang="en-US" sz="1800">
                <a:solidFill>
                  <a:schemeClr val="lt1"/>
                </a:solidFill>
                <a:latin typeface="Arial"/>
                <a:ea typeface="Arial"/>
                <a:cs typeface="Arial"/>
                <a:sym typeface="Arial"/>
              </a:rPr>
              <a:t>Offering features like pivot tables for summarizing data, sorting and filtering for focused analysis, and conditional formatting for highlighting important information.</a:t>
            </a:r>
            <a:endParaRPr/>
          </a:p>
          <a:p>
            <a:pPr indent="0" lvl="0" marL="0" marR="0" rtl="0" algn="just">
              <a:lnSpc>
                <a:spcPct val="90000"/>
              </a:lnSpc>
              <a:spcBef>
                <a:spcPts val="400"/>
              </a:spcBef>
              <a:spcAft>
                <a:spcPts val="0"/>
              </a:spcAft>
              <a:buSzPts val="1440"/>
              <a:buNone/>
            </a:pPr>
            <a:r>
              <a:rPr b="1" lang="en-US" sz="1800">
                <a:solidFill>
                  <a:schemeClr val="lt1"/>
                </a:solidFill>
                <a:latin typeface="Arial"/>
                <a:ea typeface="Arial"/>
                <a:cs typeface="Arial"/>
                <a:sym typeface="Arial"/>
              </a:rPr>
              <a:t>MS PowerPoint: </a:t>
            </a:r>
            <a:endParaRPr/>
          </a:p>
          <a:p>
            <a:pPr indent="-342900" lvl="0" marL="342900" marR="0" rtl="0" algn="just">
              <a:lnSpc>
                <a:spcPct val="90000"/>
              </a:lnSpc>
              <a:spcBef>
                <a:spcPts val="400"/>
              </a:spcBef>
              <a:spcAft>
                <a:spcPts val="0"/>
              </a:spcAft>
              <a:buSzPts val="1440"/>
              <a:buFont typeface="Arial"/>
              <a:buChar char="•"/>
            </a:pPr>
            <a:r>
              <a:rPr b="1" lang="en-US" sz="1800">
                <a:solidFill>
                  <a:schemeClr val="lt1"/>
                </a:solidFill>
                <a:latin typeface="Arial"/>
                <a:ea typeface="Arial"/>
                <a:cs typeface="Arial"/>
                <a:sym typeface="Arial"/>
              </a:rPr>
              <a:t>Slide Creation: </a:t>
            </a:r>
            <a:r>
              <a:rPr lang="en-US" sz="1800">
                <a:solidFill>
                  <a:schemeClr val="lt1"/>
                </a:solidFill>
                <a:latin typeface="Arial"/>
                <a:ea typeface="Arial"/>
                <a:cs typeface="Arial"/>
                <a:sym typeface="Arial"/>
              </a:rPr>
              <a:t>Build compelling presentations using a variety of layouts for text, images, charts, and graphs.</a:t>
            </a:r>
            <a:endParaRPr/>
          </a:p>
          <a:p>
            <a:pPr indent="-342900" lvl="0" marL="342900" marR="0" rtl="0" algn="just">
              <a:lnSpc>
                <a:spcPct val="90000"/>
              </a:lnSpc>
              <a:spcBef>
                <a:spcPts val="400"/>
              </a:spcBef>
              <a:spcAft>
                <a:spcPts val="0"/>
              </a:spcAft>
              <a:buSzPts val="1440"/>
              <a:buFont typeface="Arial"/>
              <a:buChar char="•"/>
            </a:pPr>
            <a:r>
              <a:rPr b="1" lang="en-US" sz="1800">
                <a:solidFill>
                  <a:schemeClr val="lt1"/>
                </a:solidFill>
                <a:latin typeface="Arial"/>
                <a:ea typeface="Arial"/>
                <a:cs typeface="Arial"/>
                <a:sym typeface="Arial"/>
              </a:rPr>
              <a:t>Visual Storytelling: </a:t>
            </a:r>
            <a:r>
              <a:rPr lang="en-US" sz="1800">
                <a:solidFill>
                  <a:schemeClr val="lt1"/>
                </a:solidFill>
                <a:latin typeface="Arial"/>
                <a:ea typeface="Arial"/>
                <a:cs typeface="Arial"/>
                <a:sym typeface="Arial"/>
              </a:rPr>
              <a:t>Enhance your message with multimedia elements like pictures, videos, and sound effects, bringing your presentation to life.</a:t>
            </a:r>
            <a:endParaRPr/>
          </a:p>
          <a:p>
            <a:pPr indent="-342900" lvl="0" marL="342900" marR="0" rtl="0" algn="just">
              <a:lnSpc>
                <a:spcPct val="90000"/>
              </a:lnSpc>
              <a:spcBef>
                <a:spcPts val="400"/>
              </a:spcBef>
              <a:spcAft>
                <a:spcPts val="0"/>
              </a:spcAft>
              <a:buSzPts val="1440"/>
              <a:buFont typeface="Arial"/>
              <a:buChar char="•"/>
            </a:pPr>
            <a:r>
              <a:rPr b="1" lang="en-US" sz="1800">
                <a:solidFill>
                  <a:schemeClr val="lt1"/>
                </a:solidFill>
                <a:latin typeface="Arial"/>
                <a:ea typeface="Arial"/>
                <a:cs typeface="Arial"/>
                <a:sym typeface="Arial"/>
              </a:rPr>
              <a:t>Customization:</a:t>
            </a:r>
            <a:r>
              <a:rPr lang="en-US" sz="1800">
                <a:solidFill>
                  <a:schemeClr val="lt1"/>
                </a:solidFill>
                <a:latin typeface="Arial"/>
                <a:ea typeface="Arial"/>
                <a:cs typeface="Arial"/>
                <a:sym typeface="Arial"/>
              </a:rPr>
              <a:t> Tailor your presentation to your audience and brand with a wide range of design themes, fonts, and color schemes.</a:t>
            </a:r>
            <a:endParaRPr/>
          </a:p>
          <a:p>
            <a:pPr indent="-342900" lvl="0" marL="342900" marR="0" rtl="0" algn="just">
              <a:lnSpc>
                <a:spcPct val="90000"/>
              </a:lnSpc>
              <a:spcBef>
                <a:spcPts val="400"/>
              </a:spcBef>
              <a:spcAft>
                <a:spcPts val="0"/>
              </a:spcAft>
              <a:buSzPts val="1440"/>
              <a:buFont typeface="Arial"/>
              <a:buChar char="•"/>
            </a:pPr>
            <a:r>
              <a:rPr b="1" lang="en-US" sz="1800">
                <a:solidFill>
                  <a:schemeClr val="lt1"/>
                </a:solidFill>
                <a:latin typeface="Arial"/>
                <a:ea typeface="Arial"/>
                <a:cs typeface="Arial"/>
                <a:sym typeface="Arial"/>
              </a:rPr>
              <a:t>Delivery Tools: </a:t>
            </a:r>
            <a:r>
              <a:rPr lang="en-US" sz="1800">
                <a:solidFill>
                  <a:schemeClr val="lt1"/>
                </a:solidFill>
                <a:latin typeface="Arial"/>
                <a:ea typeface="Arial"/>
                <a:cs typeface="Arial"/>
                <a:sym typeface="Arial"/>
              </a:rPr>
              <a:t>Projector support, presenter notes, and speaker view with a countdown timer empower you to deliver a confident and engaging presentation.</a:t>
            </a:r>
            <a:endParaRPr/>
          </a:p>
          <a:p>
            <a:pPr indent="0" lvl="0" marL="0" rtl="0" algn="l">
              <a:lnSpc>
                <a:spcPct val="90000"/>
              </a:lnSpc>
              <a:spcBef>
                <a:spcPts val="1800"/>
              </a:spcBef>
              <a:spcAft>
                <a:spcPts val="0"/>
              </a:spcAft>
              <a:buSzPts val="1440"/>
              <a:buNone/>
            </a:pPr>
            <a:r>
              <a:t/>
            </a:r>
            <a:endParaRPr sz="1800">
              <a:solidFill>
                <a:schemeClr val="lt1"/>
              </a:solidFill>
              <a:latin typeface="Arial"/>
              <a:ea typeface="Arial"/>
              <a:cs typeface="Arial"/>
              <a:sym typeface="Arial"/>
            </a:endParaRPr>
          </a:p>
          <a:p>
            <a:pPr indent="0" lvl="0" marL="0" rtl="0" algn="l">
              <a:lnSpc>
                <a:spcPct val="90000"/>
              </a:lnSpc>
              <a:spcBef>
                <a:spcPts val="1400"/>
              </a:spcBef>
              <a:spcAft>
                <a:spcPts val="0"/>
              </a:spcAft>
              <a:buSzPts val="1440"/>
              <a:buNone/>
            </a:pPr>
            <a:r>
              <a:t/>
            </a:r>
            <a:endParaRPr sz="18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10" name="Shape 110"/>
        <p:cNvGrpSpPr/>
        <p:nvPr/>
      </p:nvGrpSpPr>
      <p:grpSpPr>
        <a:xfrm>
          <a:off x="0" y="0"/>
          <a:ext cx="0" cy="0"/>
          <a:chOff x="0" y="0"/>
          <a:chExt cx="0" cy="0"/>
        </a:xfrm>
      </p:grpSpPr>
      <p:sp>
        <p:nvSpPr>
          <p:cNvPr id="111" name="Google Shape;111;p5"/>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PROJECT APPROACH</a:t>
            </a:r>
            <a:endParaRPr/>
          </a:p>
        </p:txBody>
      </p:sp>
      <p:sp>
        <p:nvSpPr>
          <p:cNvPr id="112" name="Google Shape;112;p5"/>
          <p:cNvSpPr txBox="1"/>
          <p:nvPr>
            <p:ph idx="1" type="body"/>
          </p:nvPr>
        </p:nvSpPr>
        <p:spPr>
          <a:xfrm>
            <a:off x="256854" y="2057399"/>
            <a:ext cx="11352944" cy="4569431"/>
          </a:xfrm>
          <a:prstGeom prst="rect">
            <a:avLst/>
          </a:prstGeom>
          <a:noFill/>
          <a:ln>
            <a:noFill/>
          </a:ln>
        </p:spPr>
        <p:txBody>
          <a:bodyPr anchorCtr="0" anchor="t" bIns="45700" lIns="91425" spcFirstLastPara="1" rIns="91425" wrap="square" tIns="45700">
            <a:normAutofit/>
          </a:bodyPr>
          <a:lstStyle/>
          <a:p>
            <a:pPr indent="-182880" lvl="0" marL="228600" rtl="0" algn="l">
              <a:lnSpc>
                <a:spcPct val="90000"/>
              </a:lnSpc>
              <a:spcBef>
                <a:spcPts val="0"/>
              </a:spcBef>
              <a:spcAft>
                <a:spcPts val="0"/>
              </a:spcAft>
              <a:buSzPts val="1440"/>
              <a:buChar char="•"/>
            </a:pPr>
            <a:r>
              <a:rPr lang="en-US" sz="1800">
                <a:solidFill>
                  <a:schemeClr val="lt1"/>
                </a:solidFill>
                <a:latin typeface="Arial"/>
                <a:ea typeface="Arial"/>
                <a:cs typeface="Arial"/>
                <a:sym typeface="Arial"/>
              </a:rPr>
              <a:t>The project commenced with a rigorous data exploration phase, employing descriptive statistical methods and data visualization techniques to uncover underlying patterns and trends within the loan dataset. To ensure data quality and reliability, missing values were imputed, and outliers were carefully examined and addressed.</a:t>
            </a:r>
            <a:endParaRPr/>
          </a:p>
          <a:p>
            <a:pPr indent="-182880" lvl="0" marL="228600" rtl="0" algn="l">
              <a:lnSpc>
                <a:spcPct val="90000"/>
              </a:lnSpc>
              <a:spcBef>
                <a:spcPts val="1400"/>
              </a:spcBef>
              <a:spcAft>
                <a:spcPts val="0"/>
              </a:spcAft>
              <a:buSzPts val="1440"/>
              <a:buChar char="•"/>
            </a:pPr>
            <a:r>
              <a:rPr lang="en-US" sz="1800">
                <a:solidFill>
                  <a:schemeClr val="lt1"/>
                </a:solidFill>
                <a:latin typeface="Arial"/>
                <a:ea typeface="Arial"/>
                <a:cs typeface="Arial"/>
                <a:sym typeface="Arial"/>
              </a:rPr>
              <a:t>Subsequently, the focus shifted towards building predictive models to assess loan default risk. A variety of statistical and machine learning algorithms, including regression analysis, decision trees, and potentially more sophisticated models, will be considered and evaluated based on their performance metrics. Feature engineering techniques will be employed to create new variables that enhance the predictive power of the model.</a:t>
            </a:r>
            <a:endParaRPr/>
          </a:p>
          <a:p>
            <a:pPr indent="-182880" lvl="0" marL="228600" rtl="0" algn="l">
              <a:lnSpc>
                <a:spcPct val="90000"/>
              </a:lnSpc>
              <a:spcBef>
                <a:spcPts val="1400"/>
              </a:spcBef>
              <a:spcAft>
                <a:spcPts val="0"/>
              </a:spcAft>
              <a:buSzPts val="1440"/>
              <a:buChar char="•"/>
            </a:pPr>
            <a:r>
              <a:rPr lang="en-US" sz="1800">
                <a:solidFill>
                  <a:schemeClr val="lt1"/>
                </a:solidFill>
                <a:latin typeface="Arial"/>
                <a:ea typeface="Arial"/>
                <a:cs typeface="Arial"/>
                <a:sym typeface="Arial"/>
              </a:rPr>
              <a:t>Throughout the project, a meticulous approach to data cleaning, exploration, and modeling will be maintained to ensure the robustness and reliability of the findings.</a:t>
            </a:r>
            <a:endParaRPr/>
          </a:p>
          <a:p>
            <a:pPr indent="0" lvl="0" marL="0" rtl="0" algn="l">
              <a:lnSpc>
                <a:spcPct val="90000"/>
              </a:lnSpc>
              <a:spcBef>
                <a:spcPts val="1400"/>
              </a:spcBef>
              <a:spcAft>
                <a:spcPts val="0"/>
              </a:spcAft>
              <a:buSzPts val="1440"/>
              <a:buNone/>
            </a:pPr>
            <a:r>
              <a:t/>
            </a: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16" name="Shape 116"/>
        <p:cNvGrpSpPr/>
        <p:nvPr/>
      </p:nvGrpSpPr>
      <p:grpSpPr>
        <a:xfrm>
          <a:off x="0" y="0"/>
          <a:ext cx="0" cy="0"/>
          <a:chOff x="0" y="0"/>
          <a:chExt cx="0" cy="0"/>
        </a:xfrm>
      </p:grpSpPr>
      <p:sp>
        <p:nvSpPr>
          <p:cNvPr id="117" name="Google Shape;117;p6"/>
          <p:cNvSpPr txBox="1"/>
          <p:nvPr>
            <p:ph type="title"/>
          </p:nvPr>
        </p:nvSpPr>
        <p:spPr>
          <a:xfrm>
            <a:off x="838200" y="158815"/>
            <a:ext cx="10515600" cy="82840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DATA CLEANING</a:t>
            </a:r>
            <a:endParaRPr/>
          </a:p>
        </p:txBody>
      </p:sp>
      <p:sp>
        <p:nvSpPr>
          <p:cNvPr id="118" name="Google Shape;118;p6"/>
          <p:cNvSpPr txBox="1"/>
          <p:nvPr>
            <p:ph idx="1" type="body"/>
          </p:nvPr>
        </p:nvSpPr>
        <p:spPr>
          <a:xfrm>
            <a:off x="607194" y="987222"/>
            <a:ext cx="11097126" cy="587077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SzPts val="1440"/>
              <a:buChar char="•"/>
            </a:pPr>
            <a:r>
              <a:rPr b="1" lang="en-US" sz="1800">
                <a:solidFill>
                  <a:schemeClr val="lt1"/>
                </a:solidFill>
                <a:latin typeface="Arial"/>
                <a:ea typeface="Arial"/>
                <a:cs typeface="Arial"/>
                <a:sym typeface="Arial"/>
              </a:rPr>
              <a:t>Data Cleaning Steps:</a:t>
            </a:r>
            <a:endParaRPr/>
          </a:p>
          <a:p>
            <a:pPr indent="-342900" lvl="0" marL="342900" marR="0" rtl="0" algn="l">
              <a:lnSpc>
                <a:spcPct val="90000"/>
              </a:lnSpc>
              <a:spcBef>
                <a:spcPts val="400"/>
              </a:spcBef>
              <a:spcAft>
                <a:spcPts val="0"/>
              </a:spcAft>
              <a:buSzPts val="1120"/>
              <a:buFont typeface="Corbel"/>
              <a:buAutoNum type="arabicPeriod"/>
            </a:pPr>
            <a:r>
              <a:rPr b="1" lang="en-US" sz="1400">
                <a:solidFill>
                  <a:schemeClr val="lt1"/>
                </a:solidFill>
                <a:latin typeface="Arial"/>
                <a:ea typeface="Arial"/>
                <a:cs typeface="Arial"/>
                <a:sym typeface="Arial"/>
              </a:rPr>
              <a:t>Identifying Null Values: </a:t>
            </a:r>
            <a:r>
              <a:rPr lang="en-US" sz="1400">
                <a:solidFill>
                  <a:schemeClr val="lt1"/>
                </a:solidFill>
                <a:latin typeface="Arial"/>
                <a:ea typeface="Arial"/>
                <a:cs typeface="Arial"/>
                <a:sym typeface="Arial"/>
              </a:rPr>
              <a:t>You correctly used COUNTBLANK to identify the percentage of null values in your dataset.</a:t>
            </a:r>
            <a:endParaRPr/>
          </a:p>
          <a:p>
            <a:pPr indent="-342900" lvl="0" marL="342900" marR="0" rtl="0" algn="l">
              <a:lnSpc>
                <a:spcPct val="90000"/>
              </a:lnSpc>
              <a:spcBef>
                <a:spcPts val="400"/>
              </a:spcBef>
              <a:spcAft>
                <a:spcPts val="0"/>
              </a:spcAft>
              <a:buSzPts val="1120"/>
              <a:buFont typeface="Corbel"/>
              <a:buAutoNum type="arabicPeriod"/>
            </a:pPr>
            <a:r>
              <a:rPr b="1" lang="en-US" sz="1400">
                <a:solidFill>
                  <a:schemeClr val="lt1"/>
                </a:solidFill>
                <a:latin typeface="Arial"/>
                <a:ea typeface="Arial"/>
                <a:cs typeface="Arial"/>
                <a:sym typeface="Arial"/>
              </a:rPr>
              <a:t>Handling Numerical Missing Values</a:t>
            </a:r>
            <a:r>
              <a:rPr lang="en-US" sz="1400">
                <a:solidFill>
                  <a:schemeClr val="lt1"/>
                </a:solidFill>
                <a:latin typeface="Arial"/>
                <a:ea typeface="Arial"/>
                <a:cs typeface="Arial"/>
                <a:sym typeface="Arial"/>
              </a:rPr>
              <a:t>: Imputing the median for Engine HP, Engine Cylinders, and Number of Doors is a reasonable approach when dealing with numerical data, especially if the distribution is relatively symmetric.</a:t>
            </a:r>
            <a:endParaRPr/>
          </a:p>
          <a:p>
            <a:pPr indent="-342900" lvl="0" marL="342900" marR="0" rtl="0" algn="l">
              <a:lnSpc>
                <a:spcPct val="90000"/>
              </a:lnSpc>
              <a:spcBef>
                <a:spcPts val="400"/>
              </a:spcBef>
              <a:spcAft>
                <a:spcPts val="0"/>
              </a:spcAft>
              <a:buSzPts val="1120"/>
              <a:buFont typeface="Corbel"/>
              <a:buAutoNum type="arabicPeriod"/>
            </a:pPr>
            <a:r>
              <a:rPr b="1" lang="en-US" sz="1400">
                <a:solidFill>
                  <a:schemeClr val="lt1"/>
                </a:solidFill>
                <a:latin typeface="Arial"/>
                <a:ea typeface="Arial"/>
                <a:cs typeface="Arial"/>
                <a:sym typeface="Arial"/>
              </a:rPr>
              <a:t>Handling Categorical Missing Values:</a:t>
            </a:r>
            <a:r>
              <a:rPr lang="en-US" sz="1400">
                <a:solidFill>
                  <a:schemeClr val="lt1"/>
                </a:solidFill>
                <a:latin typeface="Arial"/>
                <a:ea typeface="Arial"/>
                <a:cs typeface="Arial"/>
                <a:sym typeface="Arial"/>
              </a:rPr>
              <a:t> Deleting rows with missing Engine Fuel Type values is a straightforward method when there's no clear way to impute or categorize them. However, it might lead to data loss if the missing values are significant.</a:t>
            </a:r>
            <a:endParaRPr/>
          </a:p>
          <a:p>
            <a:pPr indent="-342900" lvl="0" marL="342900" marR="0" rtl="0" algn="l">
              <a:lnSpc>
                <a:spcPct val="90000"/>
              </a:lnSpc>
              <a:spcBef>
                <a:spcPts val="400"/>
              </a:spcBef>
              <a:spcAft>
                <a:spcPts val="0"/>
              </a:spcAft>
              <a:buSzPts val="1120"/>
              <a:buFont typeface="Corbel"/>
              <a:buAutoNum type="arabicPeriod"/>
            </a:pPr>
            <a:r>
              <a:rPr b="1" lang="en-US" sz="1400">
                <a:solidFill>
                  <a:schemeClr val="lt1"/>
                </a:solidFill>
                <a:latin typeface="Arial"/>
                <a:ea typeface="Arial"/>
                <a:cs typeface="Arial"/>
                <a:sym typeface="Arial"/>
              </a:rPr>
              <a:t>Addressing Data Type Inconsistencies</a:t>
            </a:r>
            <a:r>
              <a:rPr lang="en-US" sz="1400">
                <a:solidFill>
                  <a:schemeClr val="lt1"/>
                </a:solidFill>
                <a:latin typeface="Arial"/>
                <a:ea typeface="Arial"/>
                <a:cs typeface="Arial"/>
                <a:sym typeface="Arial"/>
              </a:rPr>
              <a:t>: Identifying and removing rows with incorrect data types (dates in the Model column) is crucial for data integrity.</a:t>
            </a:r>
            <a:endParaRPr/>
          </a:p>
          <a:p>
            <a:pPr indent="0" lvl="0" marL="0" marR="0" rtl="0" algn="l">
              <a:lnSpc>
                <a:spcPct val="90000"/>
              </a:lnSpc>
              <a:spcBef>
                <a:spcPts val="400"/>
              </a:spcBef>
              <a:spcAft>
                <a:spcPts val="0"/>
              </a:spcAft>
              <a:buSzPts val="1440"/>
              <a:buChar char="•"/>
            </a:pPr>
            <a:r>
              <a:rPr b="1" lang="en-US" sz="1800">
                <a:solidFill>
                  <a:schemeClr val="lt1"/>
                </a:solidFill>
                <a:latin typeface="Arial"/>
                <a:ea typeface="Arial"/>
                <a:cs typeface="Arial"/>
                <a:sym typeface="Arial"/>
              </a:rPr>
              <a:t>Potential Improvements and Considerations:</a:t>
            </a:r>
            <a:endParaRPr/>
          </a:p>
          <a:p>
            <a:pPr indent="0" lvl="0" marL="0" marR="0" rtl="0" algn="l">
              <a:lnSpc>
                <a:spcPct val="90000"/>
              </a:lnSpc>
              <a:spcBef>
                <a:spcPts val="400"/>
              </a:spcBef>
              <a:spcAft>
                <a:spcPts val="0"/>
              </a:spcAft>
              <a:buSzPts val="1120"/>
              <a:buNone/>
            </a:pPr>
            <a:r>
              <a:rPr lang="en-US" sz="1400">
                <a:solidFill>
                  <a:schemeClr val="lt1"/>
                </a:solidFill>
                <a:latin typeface="Arial"/>
                <a:ea typeface="Arial"/>
                <a:cs typeface="Arial"/>
                <a:sym typeface="Arial"/>
              </a:rPr>
              <a:t>        While your approach is effective, there are some areas where you could potentially refine your process:</a:t>
            </a:r>
            <a:endParaRPr/>
          </a:p>
          <a:p>
            <a:pPr indent="-342900" lvl="0" marL="342900" marR="0" rtl="0" algn="l">
              <a:lnSpc>
                <a:spcPct val="90000"/>
              </a:lnSpc>
              <a:spcBef>
                <a:spcPts val="400"/>
              </a:spcBef>
              <a:spcAft>
                <a:spcPts val="0"/>
              </a:spcAft>
              <a:buSzPts val="1000"/>
              <a:buFont typeface="Noto Sans Symbols"/>
              <a:buChar char="∙"/>
            </a:pPr>
            <a:r>
              <a:rPr b="1" lang="en-US" sz="1400">
                <a:solidFill>
                  <a:schemeClr val="lt1"/>
                </a:solidFill>
                <a:latin typeface="Arial"/>
                <a:ea typeface="Arial"/>
                <a:cs typeface="Arial"/>
                <a:sym typeface="Arial"/>
              </a:rPr>
              <a:t>Alternative to Deleting Rows:</a:t>
            </a:r>
            <a:endParaRPr/>
          </a:p>
          <a:p>
            <a:pPr indent="-285750" lvl="1" marL="742950" marR="0" rtl="0" algn="l">
              <a:lnSpc>
                <a:spcPct val="90000"/>
              </a:lnSpc>
              <a:spcBef>
                <a:spcPts val="400"/>
              </a:spcBef>
              <a:spcAft>
                <a:spcPts val="0"/>
              </a:spcAft>
              <a:buSzPts val="1000"/>
              <a:buFont typeface="Courier New"/>
              <a:buChar char="o"/>
            </a:pPr>
            <a:r>
              <a:rPr lang="en-US" sz="1400">
                <a:solidFill>
                  <a:schemeClr val="lt1"/>
                </a:solidFill>
                <a:latin typeface="Arial"/>
                <a:ea typeface="Arial"/>
                <a:cs typeface="Arial"/>
                <a:sym typeface="Arial"/>
              </a:rPr>
              <a:t>For Engine Fuel Type, consider creating a category like "Unknown" or "Other" for missing values instead of deleting entire rows.</a:t>
            </a:r>
            <a:endParaRPr/>
          </a:p>
          <a:p>
            <a:pPr indent="-285750" lvl="1" marL="742950" marR="0" rtl="0" algn="l">
              <a:lnSpc>
                <a:spcPct val="90000"/>
              </a:lnSpc>
              <a:spcBef>
                <a:spcPts val="400"/>
              </a:spcBef>
              <a:spcAft>
                <a:spcPts val="0"/>
              </a:spcAft>
              <a:buSzPts val="1000"/>
              <a:buFont typeface="Courier New"/>
              <a:buChar char="o"/>
            </a:pPr>
            <a:r>
              <a:rPr lang="en-US" sz="1400">
                <a:solidFill>
                  <a:schemeClr val="lt1"/>
                </a:solidFill>
                <a:latin typeface="Arial"/>
                <a:ea typeface="Arial"/>
                <a:cs typeface="Arial"/>
                <a:sym typeface="Arial"/>
              </a:rPr>
              <a:t>For the Model column, if the number of rows with date values is relatively small, you could potentially create a new category like "Invalid Model" instead of deleting them.</a:t>
            </a:r>
            <a:endParaRPr/>
          </a:p>
          <a:p>
            <a:pPr indent="-342900" lvl="0" marL="342900" marR="0" rtl="0" algn="l">
              <a:lnSpc>
                <a:spcPct val="90000"/>
              </a:lnSpc>
              <a:spcBef>
                <a:spcPts val="400"/>
              </a:spcBef>
              <a:spcAft>
                <a:spcPts val="0"/>
              </a:spcAft>
              <a:buSzPts val="1000"/>
              <a:buFont typeface="Noto Sans Symbols"/>
              <a:buChar char="∙"/>
            </a:pPr>
            <a:r>
              <a:rPr b="1" lang="en-US" sz="1400">
                <a:solidFill>
                  <a:schemeClr val="lt1"/>
                </a:solidFill>
                <a:latin typeface="Arial"/>
                <a:ea typeface="Arial"/>
                <a:cs typeface="Arial"/>
                <a:sym typeface="Arial"/>
              </a:rPr>
              <a:t>Exploring Other Imputation Methods:</a:t>
            </a:r>
            <a:endParaRPr/>
          </a:p>
          <a:p>
            <a:pPr indent="-285750" lvl="1" marL="742950" marR="0" rtl="0" algn="l">
              <a:lnSpc>
                <a:spcPct val="90000"/>
              </a:lnSpc>
              <a:spcBef>
                <a:spcPts val="400"/>
              </a:spcBef>
              <a:spcAft>
                <a:spcPts val="0"/>
              </a:spcAft>
              <a:buSzPts val="1000"/>
              <a:buFont typeface="Courier New"/>
              <a:buChar char="o"/>
            </a:pPr>
            <a:r>
              <a:rPr lang="en-US" sz="1400">
                <a:solidFill>
                  <a:schemeClr val="lt1"/>
                </a:solidFill>
                <a:latin typeface="Arial"/>
                <a:ea typeface="Arial"/>
                <a:cs typeface="Arial"/>
                <a:sym typeface="Arial"/>
              </a:rPr>
              <a:t>Depending on the distribution of your data and the nature of missing values, you might explore other imputation methods like mean, mode, or more sophisticated techniques like K-Nearest Neighbors or multiple imputation.</a:t>
            </a:r>
            <a:endParaRPr/>
          </a:p>
          <a:p>
            <a:pPr indent="-342900" lvl="0" marL="342900" marR="0" rtl="0" algn="l">
              <a:lnSpc>
                <a:spcPct val="90000"/>
              </a:lnSpc>
              <a:spcBef>
                <a:spcPts val="400"/>
              </a:spcBef>
              <a:spcAft>
                <a:spcPts val="0"/>
              </a:spcAft>
              <a:buSzPts val="1000"/>
              <a:buFont typeface="Noto Sans Symbols"/>
              <a:buChar char="∙"/>
            </a:pPr>
            <a:r>
              <a:rPr b="1" lang="en-US" sz="1400">
                <a:solidFill>
                  <a:schemeClr val="lt1"/>
                </a:solidFill>
                <a:latin typeface="Arial"/>
                <a:ea typeface="Arial"/>
                <a:cs typeface="Arial"/>
                <a:sym typeface="Arial"/>
              </a:rPr>
              <a:t>Root Cause Analysis:</a:t>
            </a:r>
            <a:endParaRPr/>
          </a:p>
          <a:p>
            <a:pPr indent="-285750" lvl="1" marL="742950" marR="0" rtl="0" algn="l">
              <a:lnSpc>
                <a:spcPct val="90000"/>
              </a:lnSpc>
              <a:spcBef>
                <a:spcPts val="400"/>
              </a:spcBef>
              <a:spcAft>
                <a:spcPts val="0"/>
              </a:spcAft>
              <a:buSzPts val="1000"/>
              <a:buFont typeface="Courier New"/>
              <a:buChar char="o"/>
            </a:pPr>
            <a:r>
              <a:rPr lang="en-US" sz="1400">
                <a:solidFill>
                  <a:schemeClr val="lt1"/>
                </a:solidFill>
                <a:latin typeface="Arial"/>
                <a:ea typeface="Arial"/>
                <a:cs typeface="Arial"/>
                <a:sym typeface="Arial"/>
              </a:rPr>
              <a:t>Understanding why certain columns have missing values or incorrect data types can help prevent similar issues in the future. Investigating the data collection process or sources might provide valuable insights.</a:t>
            </a:r>
            <a:endParaRPr/>
          </a:p>
          <a:p>
            <a:pPr indent="-342900" lvl="0" marL="342900" marR="0" rtl="0" algn="l">
              <a:lnSpc>
                <a:spcPct val="90000"/>
              </a:lnSpc>
              <a:spcBef>
                <a:spcPts val="400"/>
              </a:spcBef>
              <a:spcAft>
                <a:spcPts val="0"/>
              </a:spcAft>
              <a:buSzPts val="1000"/>
              <a:buFont typeface="Noto Sans Symbols"/>
              <a:buChar char="∙"/>
            </a:pPr>
            <a:r>
              <a:rPr b="1" lang="en-US" sz="1400">
                <a:solidFill>
                  <a:schemeClr val="lt1"/>
                </a:solidFill>
                <a:latin typeface="Arial"/>
                <a:ea typeface="Arial"/>
                <a:cs typeface="Arial"/>
                <a:sym typeface="Arial"/>
              </a:rPr>
              <a:t>Data Visualization:</a:t>
            </a:r>
            <a:endParaRPr/>
          </a:p>
          <a:p>
            <a:pPr indent="-285750" lvl="1" marL="742950" marR="0" rtl="0" algn="l">
              <a:lnSpc>
                <a:spcPct val="90000"/>
              </a:lnSpc>
              <a:spcBef>
                <a:spcPts val="400"/>
              </a:spcBef>
              <a:spcAft>
                <a:spcPts val="0"/>
              </a:spcAft>
              <a:buSzPts val="1000"/>
              <a:buFont typeface="Courier New"/>
              <a:buChar char="o"/>
            </a:pPr>
            <a:r>
              <a:rPr lang="en-US" sz="1400">
                <a:solidFill>
                  <a:schemeClr val="lt1"/>
                </a:solidFill>
                <a:latin typeface="Arial"/>
                <a:ea typeface="Arial"/>
                <a:cs typeface="Arial"/>
                <a:sym typeface="Arial"/>
              </a:rPr>
              <a:t>Creating visualizations of your data before and after cleaning can help you identify patterns, outliers, and potential issues that might have been overlooked.</a:t>
            </a:r>
            <a:endParaRPr/>
          </a:p>
          <a:p>
            <a:pPr indent="0" lvl="0" marL="0" rtl="0" algn="l">
              <a:lnSpc>
                <a:spcPct val="90000"/>
              </a:lnSpc>
              <a:spcBef>
                <a:spcPts val="1800"/>
              </a:spcBef>
              <a:spcAft>
                <a:spcPts val="0"/>
              </a:spcAft>
              <a:buSzPts val="1120"/>
              <a:buNone/>
            </a:pPr>
            <a:r>
              <a:t/>
            </a:r>
            <a:endParaRPr sz="14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22" name="Shape 122"/>
        <p:cNvGrpSpPr/>
        <p:nvPr/>
      </p:nvGrpSpPr>
      <p:grpSpPr>
        <a:xfrm>
          <a:off x="0" y="0"/>
          <a:ext cx="0" cy="0"/>
          <a:chOff x="0" y="0"/>
          <a:chExt cx="0" cy="0"/>
        </a:xfrm>
      </p:grpSpPr>
      <p:sp>
        <p:nvSpPr>
          <p:cNvPr id="123" name="Google Shape;123;p7"/>
          <p:cNvSpPr txBox="1"/>
          <p:nvPr>
            <p:ph type="title"/>
          </p:nvPr>
        </p:nvSpPr>
        <p:spPr>
          <a:xfrm>
            <a:off x="838200" y="139567"/>
            <a:ext cx="10515600" cy="8572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u="sng">
                <a:solidFill>
                  <a:schemeClr val="lt1"/>
                </a:solidFill>
                <a:latin typeface="Arial"/>
                <a:ea typeface="Arial"/>
                <a:cs typeface="Arial"/>
                <a:sym typeface="Arial"/>
              </a:rPr>
              <a:t>TASKS : ANALYSIS</a:t>
            </a:r>
            <a:endParaRPr/>
          </a:p>
        </p:txBody>
      </p:sp>
      <p:sp>
        <p:nvSpPr>
          <p:cNvPr id="124" name="Google Shape;124;p7"/>
          <p:cNvSpPr txBox="1"/>
          <p:nvPr>
            <p:ph idx="1" type="body"/>
          </p:nvPr>
        </p:nvSpPr>
        <p:spPr>
          <a:xfrm>
            <a:off x="838200" y="982595"/>
            <a:ext cx="10515600" cy="5735838"/>
          </a:xfrm>
          <a:prstGeom prst="rect">
            <a:avLst/>
          </a:prstGeom>
          <a:noFill/>
          <a:ln>
            <a:noFill/>
          </a:ln>
        </p:spPr>
        <p:txBody>
          <a:bodyPr anchorCtr="0" anchor="t" bIns="45700" lIns="91425" spcFirstLastPara="1" rIns="91425" wrap="square" tIns="45700">
            <a:normAutofit/>
          </a:bodyPr>
          <a:lstStyle/>
          <a:p>
            <a:pPr indent="-182880" lvl="0" marL="228600" rtl="0" algn="l">
              <a:lnSpc>
                <a:spcPct val="90000"/>
              </a:lnSpc>
              <a:spcBef>
                <a:spcPts val="0"/>
              </a:spcBef>
              <a:spcAft>
                <a:spcPts val="0"/>
              </a:spcAft>
              <a:buSzPts val="1600"/>
              <a:buChar char="•"/>
            </a:pPr>
            <a:r>
              <a:rPr b="1" i="0" lang="en-US" sz="2000" u="none" strike="noStrike">
                <a:solidFill>
                  <a:schemeClr val="lt1"/>
                </a:solidFill>
                <a:latin typeface="Arial"/>
                <a:ea typeface="Arial"/>
                <a:cs typeface="Arial"/>
                <a:sym typeface="Arial"/>
              </a:rPr>
              <a:t>Insight Required: </a:t>
            </a:r>
            <a:r>
              <a:rPr b="0" i="0" lang="en-US" sz="2000" u="none" strike="noStrike">
                <a:solidFill>
                  <a:schemeClr val="lt1"/>
                </a:solidFill>
                <a:latin typeface="Arial"/>
                <a:ea typeface="Arial"/>
                <a:cs typeface="Arial"/>
                <a:sym typeface="Arial"/>
              </a:rPr>
              <a:t>How does the popularity of a car model vary across different market categories</a:t>
            </a:r>
            <a:endParaRPr b="1" sz="2000">
              <a:solidFill>
                <a:schemeClr val="lt1"/>
              </a:solidFill>
              <a:latin typeface="Arial"/>
              <a:ea typeface="Arial"/>
              <a:cs typeface="Arial"/>
              <a:sym typeface="Arial"/>
            </a:endParaRPr>
          </a:p>
          <a:p>
            <a:pPr indent="0" lvl="0" marL="0" rtl="0" algn="ctr">
              <a:lnSpc>
                <a:spcPct val="90000"/>
              </a:lnSpc>
              <a:spcBef>
                <a:spcPts val="1400"/>
              </a:spcBef>
              <a:spcAft>
                <a:spcPts val="0"/>
              </a:spcAft>
              <a:buSzPts val="1600"/>
              <a:buNone/>
            </a:pPr>
            <a:r>
              <a:rPr b="1" i="1" lang="en-US" sz="2000" u="none" strike="noStrike">
                <a:solidFill>
                  <a:schemeClr val="lt1"/>
                </a:solidFill>
                <a:latin typeface="Arial"/>
                <a:ea typeface="Arial"/>
                <a:cs typeface="Arial"/>
                <a:sym typeface="Arial"/>
              </a:rPr>
              <a:t>  Task 1.A:</a:t>
            </a:r>
            <a:r>
              <a:rPr b="0" i="1" lang="en-US" sz="2000" u="none" strike="noStrike">
                <a:solidFill>
                  <a:schemeClr val="lt1"/>
                </a:solidFill>
                <a:latin typeface="Arial"/>
                <a:ea typeface="Arial"/>
                <a:cs typeface="Arial"/>
                <a:sym typeface="Arial"/>
              </a:rPr>
              <a:t> Create a pivot table that shows the number of car models in each market       category and their corresponding popularity scores.</a:t>
            </a:r>
            <a:endParaRPr/>
          </a:p>
          <a:p>
            <a:pPr indent="0" lvl="0" marL="0" rtl="0" algn="l">
              <a:lnSpc>
                <a:spcPct val="90000"/>
              </a:lnSpc>
              <a:spcBef>
                <a:spcPts val="1400"/>
              </a:spcBef>
              <a:spcAft>
                <a:spcPts val="0"/>
              </a:spcAft>
              <a:buSzPts val="1600"/>
              <a:buNone/>
            </a:pPr>
            <a:r>
              <a:t/>
            </a:r>
            <a:endParaRPr sz="2000">
              <a:solidFill>
                <a:schemeClr val="lt1"/>
              </a:solidFill>
            </a:endParaRPr>
          </a:p>
        </p:txBody>
      </p:sp>
      <p:pic>
        <p:nvPicPr>
          <p:cNvPr id="125" name="Google Shape;125;p7"/>
          <p:cNvPicPr preferRelativeResize="0"/>
          <p:nvPr/>
        </p:nvPicPr>
        <p:blipFill rotWithShape="1">
          <a:blip r:embed="rId4">
            <a:alphaModFix/>
          </a:blip>
          <a:srcRect b="0" l="0" r="0" t="0"/>
          <a:stretch/>
        </p:blipFill>
        <p:spPr>
          <a:xfrm>
            <a:off x="1203158" y="2506662"/>
            <a:ext cx="4596206" cy="4351338"/>
          </a:xfrm>
          <a:prstGeom prst="rect">
            <a:avLst/>
          </a:prstGeom>
          <a:noFill/>
          <a:ln>
            <a:noFill/>
          </a:ln>
        </p:spPr>
      </p:pic>
      <p:pic>
        <p:nvPicPr>
          <p:cNvPr id="126" name="Google Shape;126;p7"/>
          <p:cNvPicPr preferRelativeResize="0"/>
          <p:nvPr/>
        </p:nvPicPr>
        <p:blipFill rotWithShape="1">
          <a:blip r:embed="rId5">
            <a:alphaModFix/>
          </a:blip>
          <a:srcRect b="0" l="0" r="0" t="0"/>
          <a:stretch/>
        </p:blipFill>
        <p:spPr>
          <a:xfrm>
            <a:off x="6392638" y="2506662"/>
            <a:ext cx="4422950" cy="43513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30" name="Shape 130"/>
        <p:cNvGrpSpPr/>
        <p:nvPr/>
      </p:nvGrpSpPr>
      <p:grpSpPr>
        <a:xfrm>
          <a:off x="0" y="0"/>
          <a:ext cx="0" cy="0"/>
          <a:chOff x="0" y="0"/>
          <a:chExt cx="0" cy="0"/>
        </a:xfrm>
      </p:grpSpPr>
      <p:sp>
        <p:nvSpPr>
          <p:cNvPr id="131" name="Google Shape;131;p8"/>
          <p:cNvSpPr txBox="1"/>
          <p:nvPr>
            <p:ph type="title"/>
          </p:nvPr>
        </p:nvSpPr>
        <p:spPr>
          <a:xfrm>
            <a:off x="1158240" y="326490"/>
            <a:ext cx="9875520" cy="13563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000"/>
              <a:buFont typeface="Arial"/>
              <a:buNone/>
            </a:pPr>
            <a:r>
              <a:rPr b="1" i="1" lang="en-US" sz="2000" u="none" strike="noStrike">
                <a:solidFill>
                  <a:schemeClr val="lt1"/>
                </a:solidFill>
                <a:latin typeface="Arial"/>
                <a:ea typeface="Arial"/>
                <a:cs typeface="Arial"/>
                <a:sym typeface="Arial"/>
              </a:rPr>
              <a:t>Task 1.B: </a:t>
            </a:r>
            <a:r>
              <a:rPr b="0" i="1" lang="en-US" sz="2000" u="none" strike="noStrike">
                <a:solidFill>
                  <a:schemeClr val="lt1"/>
                </a:solidFill>
                <a:latin typeface="Arial"/>
                <a:ea typeface="Arial"/>
                <a:cs typeface="Arial"/>
                <a:sym typeface="Arial"/>
              </a:rPr>
              <a:t>Create a combo chart that visualizes the relationship between market category and popularity.</a:t>
            </a:r>
            <a:br>
              <a:rPr b="1" i="0" lang="en-US" sz="2000" u="none" strike="noStrike">
                <a:solidFill>
                  <a:schemeClr val="lt1"/>
                </a:solidFill>
                <a:latin typeface="Arial"/>
                <a:ea typeface="Arial"/>
                <a:cs typeface="Arial"/>
                <a:sym typeface="Arial"/>
              </a:rPr>
            </a:br>
            <a:endParaRPr sz="2000">
              <a:solidFill>
                <a:schemeClr val="lt1"/>
              </a:solidFill>
              <a:latin typeface="Arial"/>
              <a:ea typeface="Arial"/>
              <a:cs typeface="Arial"/>
              <a:sym typeface="Arial"/>
            </a:endParaRPr>
          </a:p>
        </p:txBody>
      </p:sp>
      <p:pic>
        <p:nvPicPr>
          <p:cNvPr id="132" name="Google Shape;132;p8"/>
          <p:cNvPicPr preferRelativeResize="0"/>
          <p:nvPr>
            <p:ph idx="1" type="body"/>
          </p:nvPr>
        </p:nvPicPr>
        <p:blipFill rotWithShape="1">
          <a:blip r:embed="rId4">
            <a:alphaModFix/>
          </a:blip>
          <a:srcRect b="0" l="0" r="0" t="0"/>
          <a:stretch/>
        </p:blipFill>
        <p:spPr>
          <a:xfrm>
            <a:off x="1173480" y="1682850"/>
            <a:ext cx="9845040" cy="4565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7000"/>
          </a:blip>
          <a:stretch>
            <a:fillRect/>
          </a:stretch>
        </a:blipFill>
      </p:bgPr>
    </p:bg>
    <p:spTree>
      <p:nvGrpSpPr>
        <p:cNvPr id="136" name="Shape 136"/>
        <p:cNvGrpSpPr/>
        <p:nvPr/>
      </p:nvGrpSpPr>
      <p:grpSpPr>
        <a:xfrm>
          <a:off x="0" y="0"/>
          <a:ext cx="0" cy="0"/>
          <a:chOff x="0" y="0"/>
          <a:chExt cx="0" cy="0"/>
        </a:xfrm>
      </p:grpSpPr>
      <p:sp>
        <p:nvSpPr>
          <p:cNvPr id="137" name="Google Shape;137;p9"/>
          <p:cNvSpPr txBox="1"/>
          <p:nvPr>
            <p:ph type="title"/>
          </p:nvPr>
        </p:nvSpPr>
        <p:spPr>
          <a:xfrm>
            <a:off x="838200" y="365125"/>
            <a:ext cx="10515600" cy="5011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Arial"/>
              <a:buNone/>
            </a:pPr>
            <a:r>
              <a:rPr b="1" i="0" lang="en-US" sz="2000" u="none" strike="noStrike">
                <a:solidFill>
                  <a:schemeClr val="lt1"/>
                </a:solidFill>
                <a:latin typeface="Arial"/>
                <a:ea typeface="Arial"/>
                <a:cs typeface="Arial"/>
                <a:sym typeface="Arial"/>
              </a:rPr>
              <a:t>Insight Required: </a:t>
            </a:r>
            <a:r>
              <a:rPr b="0" i="0" lang="en-US" sz="2000" u="none" strike="noStrike">
                <a:solidFill>
                  <a:schemeClr val="lt1"/>
                </a:solidFill>
                <a:latin typeface="Arial"/>
                <a:ea typeface="Arial"/>
                <a:cs typeface="Arial"/>
                <a:sym typeface="Arial"/>
              </a:rPr>
              <a:t>What is the relationship between a car's engine power and its price?</a:t>
            </a:r>
            <a:endParaRPr sz="2000">
              <a:solidFill>
                <a:schemeClr val="lt1"/>
              </a:solidFill>
            </a:endParaRPr>
          </a:p>
        </p:txBody>
      </p:sp>
      <p:sp>
        <p:nvSpPr>
          <p:cNvPr id="138" name="Google Shape;138;p9"/>
          <p:cNvSpPr txBox="1"/>
          <p:nvPr>
            <p:ph idx="1" type="body"/>
          </p:nvPr>
        </p:nvSpPr>
        <p:spPr>
          <a:xfrm>
            <a:off x="838200" y="866273"/>
            <a:ext cx="10515600" cy="56266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600"/>
              <a:buNone/>
            </a:pPr>
            <a:r>
              <a:rPr b="1" i="1" lang="en-US" sz="2000" u="none" strike="noStrike">
                <a:solidFill>
                  <a:schemeClr val="lt1"/>
                </a:solidFill>
                <a:latin typeface="Arial"/>
                <a:ea typeface="Arial"/>
                <a:cs typeface="Arial"/>
                <a:sym typeface="Arial"/>
              </a:rPr>
              <a:t>Task 2:</a:t>
            </a:r>
            <a:r>
              <a:rPr b="0" i="1" lang="en-US" sz="2000" u="none" strike="noStrike">
                <a:solidFill>
                  <a:schemeClr val="lt1"/>
                </a:solidFill>
                <a:latin typeface="Arial"/>
                <a:ea typeface="Arial"/>
                <a:cs typeface="Arial"/>
                <a:sym typeface="Arial"/>
              </a:rPr>
              <a:t>  Create a scatter chart that plots engine power on the x-axis and price on the y-axis. Add a trendline to the chart to visualize the relationship between these variables.</a:t>
            </a:r>
            <a:endParaRPr/>
          </a:p>
          <a:p>
            <a:pPr indent="0" lvl="0" marL="0" rtl="0" algn="ctr">
              <a:lnSpc>
                <a:spcPct val="90000"/>
              </a:lnSpc>
              <a:spcBef>
                <a:spcPts val="1400"/>
              </a:spcBef>
              <a:spcAft>
                <a:spcPts val="0"/>
              </a:spcAft>
              <a:buSzPts val="1600"/>
              <a:buNone/>
            </a:pPr>
            <a:r>
              <a:t/>
            </a:r>
            <a:endParaRPr i="1" sz="2000">
              <a:solidFill>
                <a:schemeClr val="lt1"/>
              </a:solidFill>
            </a:endParaRPr>
          </a:p>
        </p:txBody>
      </p:sp>
      <p:pic>
        <p:nvPicPr>
          <p:cNvPr id="139" name="Google Shape;139;p9"/>
          <p:cNvPicPr preferRelativeResize="0"/>
          <p:nvPr/>
        </p:nvPicPr>
        <p:blipFill rotWithShape="1">
          <a:blip r:embed="rId4">
            <a:alphaModFix/>
          </a:blip>
          <a:srcRect b="0" l="0" r="0" t="0"/>
          <a:stretch/>
        </p:blipFill>
        <p:spPr>
          <a:xfrm>
            <a:off x="838200" y="1788550"/>
            <a:ext cx="10515600" cy="4782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2024-08-09T10:21:08Z</dcterms:created>
  <dc:creator>Rishabh Anand</dc:creator>
</cp:coreProperties>
</file>